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4" r:id="rId3"/>
    <p:sldId id="262" r:id="rId4"/>
    <p:sldId id="263" r:id="rId5"/>
    <p:sldId id="266" r:id="rId6"/>
    <p:sldId id="267"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ableStyles" Target="tableStyle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heme" Target="theme/theme1.xml" /><Relationship Id="rId5" Type="http://schemas.openxmlformats.org/officeDocument/2006/relationships/slide" Target="slides/slide4.xml" /><Relationship Id="rId10" Type="http://schemas.openxmlformats.org/officeDocument/2006/relationships/viewProps" Target="viewProps.xml" /><Relationship Id="rId4" Type="http://schemas.openxmlformats.org/officeDocument/2006/relationships/slide" Target="slides/slide3.xml" /><Relationship Id="rId9"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EB2E1-C666-2A7E-DDC0-D4F3BCEA56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8091683-1447-4B9C-0019-98E4600993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DE5AA81-1444-9A2F-F58A-097AFC5D463F}"/>
              </a:ext>
            </a:extLst>
          </p:cNvPr>
          <p:cNvSpPr>
            <a:spLocks noGrp="1"/>
          </p:cNvSpPr>
          <p:nvPr>
            <p:ph type="dt" sz="half" idx="10"/>
          </p:nvPr>
        </p:nvSpPr>
        <p:spPr/>
        <p:txBody>
          <a:bodyPr/>
          <a:lstStyle/>
          <a:p>
            <a:fld id="{8D862792-F535-A548-ADA3-26C5E0EB95A6}" type="datetimeFigureOut">
              <a:rPr lang="en-US" smtClean="0"/>
              <a:t>3/27/2023</a:t>
            </a:fld>
            <a:endParaRPr lang="en-US"/>
          </a:p>
        </p:txBody>
      </p:sp>
      <p:sp>
        <p:nvSpPr>
          <p:cNvPr id="5" name="Footer Placeholder 4">
            <a:extLst>
              <a:ext uri="{FF2B5EF4-FFF2-40B4-BE49-F238E27FC236}">
                <a16:creationId xmlns:a16="http://schemas.microsoft.com/office/drawing/2014/main" id="{773AACC4-C593-E4D6-ECF4-FBB0A42244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124AF6-B47E-AF06-28C4-BD983EBB8983}"/>
              </a:ext>
            </a:extLst>
          </p:cNvPr>
          <p:cNvSpPr>
            <a:spLocks noGrp="1"/>
          </p:cNvSpPr>
          <p:nvPr>
            <p:ph type="sldNum" sz="quarter" idx="12"/>
          </p:nvPr>
        </p:nvSpPr>
        <p:spPr/>
        <p:txBody>
          <a:bodyPr/>
          <a:lstStyle/>
          <a:p>
            <a:fld id="{F8DCDA0A-DA86-9340-8A9E-8E5EADC92930}" type="slidenum">
              <a:rPr lang="en-US" smtClean="0"/>
              <a:t>‹#›</a:t>
            </a:fld>
            <a:endParaRPr lang="en-US"/>
          </a:p>
        </p:txBody>
      </p:sp>
    </p:spTree>
    <p:extLst>
      <p:ext uri="{BB962C8B-B14F-4D97-AF65-F5344CB8AC3E}">
        <p14:creationId xmlns:p14="http://schemas.microsoft.com/office/powerpoint/2010/main" val="2656577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2DB8C-F602-32B1-7716-5473E750A6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6E628B-0B04-6A37-6719-A514863C4B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C1A63C-8669-86A0-EE3D-3AC1DDD3F976}"/>
              </a:ext>
            </a:extLst>
          </p:cNvPr>
          <p:cNvSpPr>
            <a:spLocks noGrp="1"/>
          </p:cNvSpPr>
          <p:nvPr>
            <p:ph type="dt" sz="half" idx="10"/>
          </p:nvPr>
        </p:nvSpPr>
        <p:spPr/>
        <p:txBody>
          <a:bodyPr/>
          <a:lstStyle/>
          <a:p>
            <a:fld id="{8D862792-F535-A548-ADA3-26C5E0EB95A6}" type="datetimeFigureOut">
              <a:rPr lang="en-US" smtClean="0"/>
              <a:t>3/27/2023</a:t>
            </a:fld>
            <a:endParaRPr lang="en-US"/>
          </a:p>
        </p:txBody>
      </p:sp>
      <p:sp>
        <p:nvSpPr>
          <p:cNvPr id="5" name="Footer Placeholder 4">
            <a:extLst>
              <a:ext uri="{FF2B5EF4-FFF2-40B4-BE49-F238E27FC236}">
                <a16:creationId xmlns:a16="http://schemas.microsoft.com/office/drawing/2014/main" id="{173D2AC4-B1CC-FFDA-2F8F-2144ECB8F4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AC2E58-457A-9411-265F-84C393E285D6}"/>
              </a:ext>
            </a:extLst>
          </p:cNvPr>
          <p:cNvSpPr>
            <a:spLocks noGrp="1"/>
          </p:cNvSpPr>
          <p:nvPr>
            <p:ph type="sldNum" sz="quarter" idx="12"/>
          </p:nvPr>
        </p:nvSpPr>
        <p:spPr/>
        <p:txBody>
          <a:bodyPr/>
          <a:lstStyle/>
          <a:p>
            <a:fld id="{F8DCDA0A-DA86-9340-8A9E-8E5EADC92930}" type="slidenum">
              <a:rPr lang="en-US" smtClean="0"/>
              <a:t>‹#›</a:t>
            </a:fld>
            <a:endParaRPr lang="en-US"/>
          </a:p>
        </p:txBody>
      </p:sp>
    </p:spTree>
    <p:extLst>
      <p:ext uri="{BB962C8B-B14F-4D97-AF65-F5344CB8AC3E}">
        <p14:creationId xmlns:p14="http://schemas.microsoft.com/office/powerpoint/2010/main" val="1351635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6802667-A9B1-1388-27FC-44F09134EF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2EC730-DA43-085F-4217-939B9E63B7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C38EA5-01E3-9BA9-F495-64D4F16C3965}"/>
              </a:ext>
            </a:extLst>
          </p:cNvPr>
          <p:cNvSpPr>
            <a:spLocks noGrp="1"/>
          </p:cNvSpPr>
          <p:nvPr>
            <p:ph type="dt" sz="half" idx="10"/>
          </p:nvPr>
        </p:nvSpPr>
        <p:spPr/>
        <p:txBody>
          <a:bodyPr/>
          <a:lstStyle/>
          <a:p>
            <a:fld id="{8D862792-F535-A548-ADA3-26C5E0EB95A6}" type="datetimeFigureOut">
              <a:rPr lang="en-US" smtClean="0"/>
              <a:t>3/27/2023</a:t>
            </a:fld>
            <a:endParaRPr lang="en-US"/>
          </a:p>
        </p:txBody>
      </p:sp>
      <p:sp>
        <p:nvSpPr>
          <p:cNvPr id="5" name="Footer Placeholder 4">
            <a:extLst>
              <a:ext uri="{FF2B5EF4-FFF2-40B4-BE49-F238E27FC236}">
                <a16:creationId xmlns:a16="http://schemas.microsoft.com/office/drawing/2014/main" id="{CE5120B3-879C-5EE9-B949-9F44E17F6E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842C87-35BB-A786-3C4D-416081C33D35}"/>
              </a:ext>
            </a:extLst>
          </p:cNvPr>
          <p:cNvSpPr>
            <a:spLocks noGrp="1"/>
          </p:cNvSpPr>
          <p:nvPr>
            <p:ph type="sldNum" sz="quarter" idx="12"/>
          </p:nvPr>
        </p:nvSpPr>
        <p:spPr/>
        <p:txBody>
          <a:bodyPr/>
          <a:lstStyle/>
          <a:p>
            <a:fld id="{F8DCDA0A-DA86-9340-8A9E-8E5EADC92930}" type="slidenum">
              <a:rPr lang="en-US" smtClean="0"/>
              <a:t>‹#›</a:t>
            </a:fld>
            <a:endParaRPr lang="en-US"/>
          </a:p>
        </p:txBody>
      </p:sp>
    </p:spTree>
    <p:extLst>
      <p:ext uri="{BB962C8B-B14F-4D97-AF65-F5344CB8AC3E}">
        <p14:creationId xmlns:p14="http://schemas.microsoft.com/office/powerpoint/2010/main" val="1442463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7A1F0-C6AC-5BEE-2C02-DB515833B5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84012F-1080-C958-C62E-8B76DCE3E7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18984D-923F-18FE-EE32-72CDB051F1CB}"/>
              </a:ext>
            </a:extLst>
          </p:cNvPr>
          <p:cNvSpPr>
            <a:spLocks noGrp="1"/>
          </p:cNvSpPr>
          <p:nvPr>
            <p:ph type="dt" sz="half" idx="10"/>
          </p:nvPr>
        </p:nvSpPr>
        <p:spPr/>
        <p:txBody>
          <a:bodyPr/>
          <a:lstStyle/>
          <a:p>
            <a:fld id="{8D862792-F535-A548-ADA3-26C5E0EB95A6}" type="datetimeFigureOut">
              <a:rPr lang="en-US" smtClean="0"/>
              <a:t>3/27/2023</a:t>
            </a:fld>
            <a:endParaRPr lang="en-US"/>
          </a:p>
        </p:txBody>
      </p:sp>
      <p:sp>
        <p:nvSpPr>
          <p:cNvPr id="5" name="Footer Placeholder 4">
            <a:extLst>
              <a:ext uri="{FF2B5EF4-FFF2-40B4-BE49-F238E27FC236}">
                <a16:creationId xmlns:a16="http://schemas.microsoft.com/office/drawing/2014/main" id="{892B2547-376A-F578-32C7-B63F2BD39F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A509CF-8032-1FA7-1CB7-377FF42F3B4D}"/>
              </a:ext>
            </a:extLst>
          </p:cNvPr>
          <p:cNvSpPr>
            <a:spLocks noGrp="1"/>
          </p:cNvSpPr>
          <p:nvPr>
            <p:ph type="sldNum" sz="quarter" idx="12"/>
          </p:nvPr>
        </p:nvSpPr>
        <p:spPr/>
        <p:txBody>
          <a:bodyPr/>
          <a:lstStyle/>
          <a:p>
            <a:fld id="{F8DCDA0A-DA86-9340-8A9E-8E5EADC92930}" type="slidenum">
              <a:rPr lang="en-US" smtClean="0"/>
              <a:t>‹#›</a:t>
            </a:fld>
            <a:endParaRPr lang="en-US"/>
          </a:p>
        </p:txBody>
      </p:sp>
    </p:spTree>
    <p:extLst>
      <p:ext uri="{BB962C8B-B14F-4D97-AF65-F5344CB8AC3E}">
        <p14:creationId xmlns:p14="http://schemas.microsoft.com/office/powerpoint/2010/main" val="789260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796DA-373A-B421-9F5A-ED453B5A2E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C68ADE1-26E4-6CE3-5067-456B892A99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8312708-4A99-1D58-C890-F6D874B60C6B}"/>
              </a:ext>
            </a:extLst>
          </p:cNvPr>
          <p:cNvSpPr>
            <a:spLocks noGrp="1"/>
          </p:cNvSpPr>
          <p:nvPr>
            <p:ph type="dt" sz="half" idx="10"/>
          </p:nvPr>
        </p:nvSpPr>
        <p:spPr/>
        <p:txBody>
          <a:bodyPr/>
          <a:lstStyle/>
          <a:p>
            <a:fld id="{8D862792-F535-A548-ADA3-26C5E0EB95A6}" type="datetimeFigureOut">
              <a:rPr lang="en-US" smtClean="0"/>
              <a:t>3/27/2023</a:t>
            </a:fld>
            <a:endParaRPr lang="en-US"/>
          </a:p>
        </p:txBody>
      </p:sp>
      <p:sp>
        <p:nvSpPr>
          <p:cNvPr id="5" name="Footer Placeholder 4">
            <a:extLst>
              <a:ext uri="{FF2B5EF4-FFF2-40B4-BE49-F238E27FC236}">
                <a16:creationId xmlns:a16="http://schemas.microsoft.com/office/drawing/2014/main" id="{3A9C228C-3C49-89C5-6857-434EFA72EA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E3F07A-BC15-CB4B-ED2C-CF0A34615E74}"/>
              </a:ext>
            </a:extLst>
          </p:cNvPr>
          <p:cNvSpPr>
            <a:spLocks noGrp="1"/>
          </p:cNvSpPr>
          <p:nvPr>
            <p:ph type="sldNum" sz="quarter" idx="12"/>
          </p:nvPr>
        </p:nvSpPr>
        <p:spPr/>
        <p:txBody>
          <a:bodyPr/>
          <a:lstStyle/>
          <a:p>
            <a:fld id="{F8DCDA0A-DA86-9340-8A9E-8E5EADC92930}" type="slidenum">
              <a:rPr lang="en-US" smtClean="0"/>
              <a:t>‹#›</a:t>
            </a:fld>
            <a:endParaRPr lang="en-US"/>
          </a:p>
        </p:txBody>
      </p:sp>
    </p:spTree>
    <p:extLst>
      <p:ext uri="{BB962C8B-B14F-4D97-AF65-F5344CB8AC3E}">
        <p14:creationId xmlns:p14="http://schemas.microsoft.com/office/powerpoint/2010/main" val="3399037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85631-469F-3F30-737A-A0F016E7EA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571F42-27F1-AA99-BEF8-252A8F552E9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24BE66D-F532-0C32-BD75-B9E02668210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0F344C1-1A5C-DFC3-FE81-5194B9DF6DC9}"/>
              </a:ext>
            </a:extLst>
          </p:cNvPr>
          <p:cNvSpPr>
            <a:spLocks noGrp="1"/>
          </p:cNvSpPr>
          <p:nvPr>
            <p:ph type="dt" sz="half" idx="10"/>
          </p:nvPr>
        </p:nvSpPr>
        <p:spPr/>
        <p:txBody>
          <a:bodyPr/>
          <a:lstStyle/>
          <a:p>
            <a:fld id="{8D862792-F535-A548-ADA3-26C5E0EB95A6}" type="datetimeFigureOut">
              <a:rPr lang="en-US" smtClean="0"/>
              <a:t>3/27/2023</a:t>
            </a:fld>
            <a:endParaRPr lang="en-US"/>
          </a:p>
        </p:txBody>
      </p:sp>
      <p:sp>
        <p:nvSpPr>
          <p:cNvPr id="6" name="Footer Placeholder 5">
            <a:extLst>
              <a:ext uri="{FF2B5EF4-FFF2-40B4-BE49-F238E27FC236}">
                <a16:creationId xmlns:a16="http://schemas.microsoft.com/office/drawing/2014/main" id="{2109E791-6784-8FBF-D46D-70D348E0B7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5D91C4-ADC2-7F48-4048-CC35246CFC4F}"/>
              </a:ext>
            </a:extLst>
          </p:cNvPr>
          <p:cNvSpPr>
            <a:spLocks noGrp="1"/>
          </p:cNvSpPr>
          <p:nvPr>
            <p:ph type="sldNum" sz="quarter" idx="12"/>
          </p:nvPr>
        </p:nvSpPr>
        <p:spPr/>
        <p:txBody>
          <a:bodyPr/>
          <a:lstStyle/>
          <a:p>
            <a:fld id="{F8DCDA0A-DA86-9340-8A9E-8E5EADC92930}" type="slidenum">
              <a:rPr lang="en-US" smtClean="0"/>
              <a:t>‹#›</a:t>
            </a:fld>
            <a:endParaRPr lang="en-US"/>
          </a:p>
        </p:txBody>
      </p:sp>
    </p:spTree>
    <p:extLst>
      <p:ext uri="{BB962C8B-B14F-4D97-AF65-F5344CB8AC3E}">
        <p14:creationId xmlns:p14="http://schemas.microsoft.com/office/powerpoint/2010/main" val="2297504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B10DC-3BA1-5EC8-F55C-5D3AFBEB001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64AF8B8-D05C-B072-DBC9-5F0300892ED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B52CFC-73BF-8B55-0127-10BDE276FA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E7B2318-DB98-829A-A08A-B8BFBEBC79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90E7CB-912D-9435-868E-712C33B88BB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8F018C-8A17-D933-22E8-E4E7885676D2}"/>
              </a:ext>
            </a:extLst>
          </p:cNvPr>
          <p:cNvSpPr>
            <a:spLocks noGrp="1"/>
          </p:cNvSpPr>
          <p:nvPr>
            <p:ph type="dt" sz="half" idx="10"/>
          </p:nvPr>
        </p:nvSpPr>
        <p:spPr/>
        <p:txBody>
          <a:bodyPr/>
          <a:lstStyle/>
          <a:p>
            <a:fld id="{8D862792-F535-A548-ADA3-26C5E0EB95A6}" type="datetimeFigureOut">
              <a:rPr lang="en-US" smtClean="0"/>
              <a:t>3/27/2023</a:t>
            </a:fld>
            <a:endParaRPr lang="en-US"/>
          </a:p>
        </p:txBody>
      </p:sp>
      <p:sp>
        <p:nvSpPr>
          <p:cNvPr id="8" name="Footer Placeholder 7">
            <a:extLst>
              <a:ext uri="{FF2B5EF4-FFF2-40B4-BE49-F238E27FC236}">
                <a16:creationId xmlns:a16="http://schemas.microsoft.com/office/drawing/2014/main" id="{23577292-ADA8-3628-382F-B6D266B052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912BB4C-1909-4818-3EC7-91BF3AE13FF0}"/>
              </a:ext>
            </a:extLst>
          </p:cNvPr>
          <p:cNvSpPr>
            <a:spLocks noGrp="1"/>
          </p:cNvSpPr>
          <p:nvPr>
            <p:ph type="sldNum" sz="quarter" idx="12"/>
          </p:nvPr>
        </p:nvSpPr>
        <p:spPr/>
        <p:txBody>
          <a:bodyPr/>
          <a:lstStyle/>
          <a:p>
            <a:fld id="{F8DCDA0A-DA86-9340-8A9E-8E5EADC92930}" type="slidenum">
              <a:rPr lang="en-US" smtClean="0"/>
              <a:t>‹#›</a:t>
            </a:fld>
            <a:endParaRPr lang="en-US"/>
          </a:p>
        </p:txBody>
      </p:sp>
    </p:spTree>
    <p:extLst>
      <p:ext uri="{BB962C8B-B14F-4D97-AF65-F5344CB8AC3E}">
        <p14:creationId xmlns:p14="http://schemas.microsoft.com/office/powerpoint/2010/main" val="1297797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F344D-367E-8DBB-D50C-8CD7DA9628C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8E54DD-DC32-3889-888A-80BD2B4DBB02}"/>
              </a:ext>
            </a:extLst>
          </p:cNvPr>
          <p:cNvSpPr>
            <a:spLocks noGrp="1"/>
          </p:cNvSpPr>
          <p:nvPr>
            <p:ph type="dt" sz="half" idx="10"/>
          </p:nvPr>
        </p:nvSpPr>
        <p:spPr/>
        <p:txBody>
          <a:bodyPr/>
          <a:lstStyle/>
          <a:p>
            <a:fld id="{8D862792-F535-A548-ADA3-26C5E0EB95A6}" type="datetimeFigureOut">
              <a:rPr lang="en-US" smtClean="0"/>
              <a:t>3/27/2023</a:t>
            </a:fld>
            <a:endParaRPr lang="en-US"/>
          </a:p>
        </p:txBody>
      </p:sp>
      <p:sp>
        <p:nvSpPr>
          <p:cNvPr id="4" name="Footer Placeholder 3">
            <a:extLst>
              <a:ext uri="{FF2B5EF4-FFF2-40B4-BE49-F238E27FC236}">
                <a16:creationId xmlns:a16="http://schemas.microsoft.com/office/drawing/2014/main" id="{98D7DE15-1F17-36B1-51C5-4A4250502AE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32F0EBE-203D-458D-49F0-B8433EC7D98A}"/>
              </a:ext>
            </a:extLst>
          </p:cNvPr>
          <p:cNvSpPr>
            <a:spLocks noGrp="1"/>
          </p:cNvSpPr>
          <p:nvPr>
            <p:ph type="sldNum" sz="quarter" idx="12"/>
          </p:nvPr>
        </p:nvSpPr>
        <p:spPr/>
        <p:txBody>
          <a:bodyPr/>
          <a:lstStyle/>
          <a:p>
            <a:fld id="{F8DCDA0A-DA86-9340-8A9E-8E5EADC92930}" type="slidenum">
              <a:rPr lang="en-US" smtClean="0"/>
              <a:t>‹#›</a:t>
            </a:fld>
            <a:endParaRPr lang="en-US"/>
          </a:p>
        </p:txBody>
      </p:sp>
    </p:spTree>
    <p:extLst>
      <p:ext uri="{BB962C8B-B14F-4D97-AF65-F5344CB8AC3E}">
        <p14:creationId xmlns:p14="http://schemas.microsoft.com/office/powerpoint/2010/main" val="3742454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5D0870-F234-545D-759B-EA6CF0EAE858}"/>
              </a:ext>
            </a:extLst>
          </p:cNvPr>
          <p:cNvSpPr>
            <a:spLocks noGrp="1"/>
          </p:cNvSpPr>
          <p:nvPr>
            <p:ph type="dt" sz="half" idx="10"/>
          </p:nvPr>
        </p:nvSpPr>
        <p:spPr/>
        <p:txBody>
          <a:bodyPr/>
          <a:lstStyle/>
          <a:p>
            <a:fld id="{8D862792-F535-A548-ADA3-26C5E0EB95A6}" type="datetimeFigureOut">
              <a:rPr lang="en-US" smtClean="0"/>
              <a:t>3/27/2023</a:t>
            </a:fld>
            <a:endParaRPr lang="en-US"/>
          </a:p>
        </p:txBody>
      </p:sp>
      <p:sp>
        <p:nvSpPr>
          <p:cNvPr id="3" name="Footer Placeholder 2">
            <a:extLst>
              <a:ext uri="{FF2B5EF4-FFF2-40B4-BE49-F238E27FC236}">
                <a16:creationId xmlns:a16="http://schemas.microsoft.com/office/drawing/2014/main" id="{4E713E6A-5A2D-687C-4B76-3B765FDFCD6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6B7F818-D012-924C-5E1E-22A4D296C3FF}"/>
              </a:ext>
            </a:extLst>
          </p:cNvPr>
          <p:cNvSpPr>
            <a:spLocks noGrp="1"/>
          </p:cNvSpPr>
          <p:nvPr>
            <p:ph type="sldNum" sz="quarter" idx="12"/>
          </p:nvPr>
        </p:nvSpPr>
        <p:spPr/>
        <p:txBody>
          <a:bodyPr/>
          <a:lstStyle/>
          <a:p>
            <a:fld id="{F8DCDA0A-DA86-9340-8A9E-8E5EADC92930}" type="slidenum">
              <a:rPr lang="en-US" smtClean="0"/>
              <a:t>‹#›</a:t>
            </a:fld>
            <a:endParaRPr lang="en-US"/>
          </a:p>
        </p:txBody>
      </p:sp>
    </p:spTree>
    <p:extLst>
      <p:ext uri="{BB962C8B-B14F-4D97-AF65-F5344CB8AC3E}">
        <p14:creationId xmlns:p14="http://schemas.microsoft.com/office/powerpoint/2010/main" val="1405219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CDE16-CE29-323E-9B57-C9316DB300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F745AFE-40F6-FFFF-5050-B956CC5C40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3F69B2D-1DFA-166C-A669-B8A81FA655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5480B5-E29A-71DF-BA94-9792487128F7}"/>
              </a:ext>
            </a:extLst>
          </p:cNvPr>
          <p:cNvSpPr>
            <a:spLocks noGrp="1"/>
          </p:cNvSpPr>
          <p:nvPr>
            <p:ph type="dt" sz="half" idx="10"/>
          </p:nvPr>
        </p:nvSpPr>
        <p:spPr/>
        <p:txBody>
          <a:bodyPr/>
          <a:lstStyle/>
          <a:p>
            <a:fld id="{8D862792-F535-A548-ADA3-26C5E0EB95A6}" type="datetimeFigureOut">
              <a:rPr lang="en-US" smtClean="0"/>
              <a:t>3/27/2023</a:t>
            </a:fld>
            <a:endParaRPr lang="en-US"/>
          </a:p>
        </p:txBody>
      </p:sp>
      <p:sp>
        <p:nvSpPr>
          <p:cNvPr id="6" name="Footer Placeholder 5">
            <a:extLst>
              <a:ext uri="{FF2B5EF4-FFF2-40B4-BE49-F238E27FC236}">
                <a16:creationId xmlns:a16="http://schemas.microsoft.com/office/drawing/2014/main" id="{409CA65F-58FF-C5B7-4FA9-E62B06DEA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059E94-3CBC-F097-1597-7BA5B636C656}"/>
              </a:ext>
            </a:extLst>
          </p:cNvPr>
          <p:cNvSpPr>
            <a:spLocks noGrp="1"/>
          </p:cNvSpPr>
          <p:nvPr>
            <p:ph type="sldNum" sz="quarter" idx="12"/>
          </p:nvPr>
        </p:nvSpPr>
        <p:spPr/>
        <p:txBody>
          <a:bodyPr/>
          <a:lstStyle/>
          <a:p>
            <a:fld id="{F8DCDA0A-DA86-9340-8A9E-8E5EADC92930}" type="slidenum">
              <a:rPr lang="en-US" smtClean="0"/>
              <a:t>‹#›</a:t>
            </a:fld>
            <a:endParaRPr lang="en-US"/>
          </a:p>
        </p:txBody>
      </p:sp>
    </p:spTree>
    <p:extLst>
      <p:ext uri="{BB962C8B-B14F-4D97-AF65-F5344CB8AC3E}">
        <p14:creationId xmlns:p14="http://schemas.microsoft.com/office/powerpoint/2010/main" val="681216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30DAE-3F50-C847-9888-322B3D8F90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ED9A0E-3389-5073-CBA6-0F478DB498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7A323BC-B923-F486-C547-62B3697EE7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55E2C6-D235-FC5A-6B91-8F19294A4489}"/>
              </a:ext>
            </a:extLst>
          </p:cNvPr>
          <p:cNvSpPr>
            <a:spLocks noGrp="1"/>
          </p:cNvSpPr>
          <p:nvPr>
            <p:ph type="dt" sz="half" idx="10"/>
          </p:nvPr>
        </p:nvSpPr>
        <p:spPr/>
        <p:txBody>
          <a:bodyPr/>
          <a:lstStyle/>
          <a:p>
            <a:fld id="{8D862792-F535-A548-ADA3-26C5E0EB95A6}" type="datetimeFigureOut">
              <a:rPr lang="en-US" smtClean="0"/>
              <a:t>3/27/2023</a:t>
            </a:fld>
            <a:endParaRPr lang="en-US"/>
          </a:p>
        </p:txBody>
      </p:sp>
      <p:sp>
        <p:nvSpPr>
          <p:cNvPr id="6" name="Footer Placeholder 5">
            <a:extLst>
              <a:ext uri="{FF2B5EF4-FFF2-40B4-BE49-F238E27FC236}">
                <a16:creationId xmlns:a16="http://schemas.microsoft.com/office/drawing/2014/main" id="{83E15851-5BB5-536C-375B-ECE8D72102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938076-26A2-34C5-D991-CF59ED869FF9}"/>
              </a:ext>
            </a:extLst>
          </p:cNvPr>
          <p:cNvSpPr>
            <a:spLocks noGrp="1"/>
          </p:cNvSpPr>
          <p:nvPr>
            <p:ph type="sldNum" sz="quarter" idx="12"/>
          </p:nvPr>
        </p:nvSpPr>
        <p:spPr/>
        <p:txBody>
          <a:bodyPr/>
          <a:lstStyle/>
          <a:p>
            <a:fld id="{F8DCDA0A-DA86-9340-8A9E-8E5EADC92930}" type="slidenum">
              <a:rPr lang="en-US" smtClean="0"/>
              <a:t>‹#›</a:t>
            </a:fld>
            <a:endParaRPr lang="en-US"/>
          </a:p>
        </p:txBody>
      </p:sp>
    </p:spTree>
    <p:extLst>
      <p:ext uri="{BB962C8B-B14F-4D97-AF65-F5344CB8AC3E}">
        <p14:creationId xmlns:p14="http://schemas.microsoft.com/office/powerpoint/2010/main" val="11304400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C46271-56A2-4C47-A4B5-07AC6C601EA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B9E57B6-7ABE-4CE6-4004-A9C908FC87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91A61A-8CDF-97C0-F514-EF69FE1DC1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862792-F535-A548-ADA3-26C5E0EB95A6}" type="datetimeFigureOut">
              <a:rPr lang="en-US" smtClean="0"/>
              <a:t>3/27/2023</a:t>
            </a:fld>
            <a:endParaRPr lang="en-US"/>
          </a:p>
        </p:txBody>
      </p:sp>
      <p:sp>
        <p:nvSpPr>
          <p:cNvPr id="5" name="Footer Placeholder 4">
            <a:extLst>
              <a:ext uri="{FF2B5EF4-FFF2-40B4-BE49-F238E27FC236}">
                <a16:creationId xmlns:a16="http://schemas.microsoft.com/office/drawing/2014/main" id="{A5AFE8BE-94CA-DABC-E52A-0DF95AAD6A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DEC80EE-15A1-B60B-C940-5741F1E488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DCDA0A-DA86-9340-8A9E-8E5EADC92930}" type="slidenum">
              <a:rPr lang="en-US" smtClean="0"/>
              <a:t>‹#›</a:t>
            </a:fld>
            <a:endParaRPr lang="en-US"/>
          </a:p>
        </p:txBody>
      </p:sp>
    </p:spTree>
    <p:extLst>
      <p:ext uri="{BB962C8B-B14F-4D97-AF65-F5344CB8AC3E}">
        <p14:creationId xmlns:p14="http://schemas.microsoft.com/office/powerpoint/2010/main" val="1192572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8" Type="http://schemas.openxmlformats.org/officeDocument/2006/relationships/hyperlink" Target="https://en.m.wikipedia.org/wiki/Ecosystem_services" TargetMode="External" /><Relationship Id="rId13" Type="http://schemas.openxmlformats.org/officeDocument/2006/relationships/hyperlink" Target="https://en.m.wikipedia.org/wiki/Structure" TargetMode="External" /><Relationship Id="rId18" Type="http://schemas.openxmlformats.org/officeDocument/2006/relationships/hyperlink" Target="https://en.m.wikipedia.org/wiki/Work_system" TargetMode="External" /><Relationship Id="rId3" Type="http://schemas.openxmlformats.org/officeDocument/2006/relationships/hyperlink" Target="https://en.m.wikipedia.org/wiki/Service_management" TargetMode="External" /><Relationship Id="rId7" Type="http://schemas.openxmlformats.org/officeDocument/2006/relationships/hyperlink" Target="https://en.m.wikipedia.org/wiki/World_economy" TargetMode="External" /><Relationship Id="rId12" Type="http://schemas.openxmlformats.org/officeDocument/2006/relationships/hyperlink" Target="https://en.m.wikipedia.org/wiki/Service_system#cite_note-Cardoso2015-1" TargetMode="External" /><Relationship Id="rId17" Type="http://schemas.openxmlformats.org/officeDocument/2006/relationships/hyperlink" Target="https://en.m.wikipedia.org/wiki/System_of_systems" TargetMode="External" /><Relationship Id="rId2" Type="http://schemas.openxmlformats.org/officeDocument/2006/relationships/hyperlink" Target="https://en.m.wikipedia.org/wiki/Service_(economics)" TargetMode="External" /><Relationship Id="rId16" Type="http://schemas.openxmlformats.org/officeDocument/2006/relationships/hyperlink" Target="https://en.m.wikipedia.org/wiki/Goal" TargetMode="External" /><Relationship Id="rId1" Type="http://schemas.openxmlformats.org/officeDocument/2006/relationships/slideLayout" Target="../slideLayouts/slideLayout2.xml" /><Relationship Id="rId6" Type="http://schemas.openxmlformats.org/officeDocument/2006/relationships/hyperlink" Target="https://en.m.wikipedia.org/wiki/Person" TargetMode="External" /><Relationship Id="rId11" Type="http://schemas.openxmlformats.org/officeDocument/2006/relationships/hyperlink" Target="https://en.m.wikipedia.org/wiki/Wikipedia:WikiProject_Disambiguation/Fixing_links" TargetMode="External" /><Relationship Id="rId5" Type="http://schemas.openxmlformats.org/officeDocument/2006/relationships/hyperlink" Target="https://en.m.wikipedia.org/wiki/Service_design" TargetMode="External" /><Relationship Id="rId15" Type="http://schemas.openxmlformats.org/officeDocument/2006/relationships/hyperlink" Target="https://en.m.wikipedia.org/wiki/Business_process" TargetMode="External" /><Relationship Id="rId10" Type="http://schemas.openxmlformats.org/officeDocument/2006/relationships/hyperlink" Target="https://en.m.wikipedia.org/wiki/Social_interaction" TargetMode="External" /><Relationship Id="rId4" Type="http://schemas.openxmlformats.org/officeDocument/2006/relationships/hyperlink" Target="https://en.m.wikipedia.org/wiki/Services_marketing" TargetMode="External" /><Relationship Id="rId9" Type="http://schemas.openxmlformats.org/officeDocument/2006/relationships/hyperlink" Target="https://en.m.wikipedia.org/wiki/Value_(economics)" TargetMode="External" /><Relationship Id="rId14" Type="http://schemas.openxmlformats.org/officeDocument/2006/relationships/hyperlink" Target="https://en.m.wikipedia.org/wiki/Behavior" TargetMode="External" /></Relationships>
</file>

<file path=ppt/slides/_rels/slide3.xml.rels><?xml version="1.0" encoding="UTF-8" standalone="yes"?>
<Relationships xmlns="http://schemas.openxmlformats.org/package/2006/relationships"><Relationship Id="rId3" Type="http://schemas.openxmlformats.org/officeDocument/2006/relationships/hyperlink" Target="https://en.m.wikipedia.org/wiki/Learning_curve" TargetMode="External" /><Relationship Id="rId7" Type="http://schemas.openxmlformats.org/officeDocument/2006/relationships/hyperlink" Target="https://en.m.wikipedia.org/wiki/Self_service" TargetMode="External" /><Relationship Id="rId2" Type="http://schemas.openxmlformats.org/officeDocument/2006/relationships/hyperlink" Target="https://en.m.wikipedia.org/w/index.php?title=Service_system&amp;action=edit&amp;section=3" TargetMode="External" /><Relationship Id="rId1" Type="http://schemas.openxmlformats.org/officeDocument/2006/relationships/slideLayout" Target="../slideLayouts/slideLayout2.xml" /><Relationship Id="rId6" Type="http://schemas.openxmlformats.org/officeDocument/2006/relationships/hyperlink" Target="https://en.m.wikipedia.org/wiki/Customers" TargetMode="External" /><Relationship Id="rId5" Type="http://schemas.openxmlformats.org/officeDocument/2006/relationships/hyperlink" Target="https://en.m.wikipedia.org/wiki/Employees" TargetMode="External" /><Relationship Id="rId4" Type="http://schemas.openxmlformats.org/officeDocument/2006/relationships/hyperlink" Target="https://en.m.wikipedia.org/wiki/Empowerment" TargetMode="External" /></Relationships>
</file>

<file path=ppt/slides/_rels/slide4.xml.rels><?xml version="1.0" encoding="UTF-8" standalone="yes"?>
<Relationships xmlns="http://schemas.openxmlformats.org/package/2006/relationships"><Relationship Id="rId8" Type="http://schemas.openxmlformats.org/officeDocument/2006/relationships/hyperlink" Target="https://en.m.wikipedia.org/wiki/Value_proposition" TargetMode="External" /><Relationship Id="rId3" Type="http://schemas.openxmlformats.org/officeDocument/2006/relationships/hyperlink" Target="https://en.m.wikipedia.org/wiki/Complex_system" TargetMode="External" /><Relationship Id="rId7" Type="http://schemas.openxmlformats.org/officeDocument/2006/relationships/hyperlink" Target="https://en.m.wikipedia.org/wiki/Value_network" TargetMode="External" /><Relationship Id="rId2" Type="http://schemas.openxmlformats.org/officeDocument/2006/relationships/hyperlink" Target="https://en.m.wikipedia.org/w/index.php?title=Service_system&amp;action=edit&amp;section=4" TargetMode="External" /><Relationship Id="rId1" Type="http://schemas.openxmlformats.org/officeDocument/2006/relationships/slideLayout" Target="../slideLayouts/slideLayout2.xml" /><Relationship Id="rId6" Type="http://schemas.openxmlformats.org/officeDocument/2006/relationships/hyperlink" Target="https://en.m.wikipedia.org/wiki/Value_chain" TargetMode="External" /><Relationship Id="rId5" Type="http://schemas.openxmlformats.org/officeDocument/2006/relationships/hyperlink" Target="https://en.m.wikipedia.org/wiki/Service_(economics)" TargetMode="External" /><Relationship Id="rId10" Type="http://schemas.openxmlformats.org/officeDocument/2006/relationships/hyperlink" Target="https://en.m.wikipedia.org/wiki/Network_effect" TargetMode="External" /><Relationship Id="rId4" Type="http://schemas.openxmlformats.org/officeDocument/2006/relationships/hyperlink" Target="https://en.m.wikipedia.org/wiki/Service_provider" TargetMode="External" /><Relationship Id="rId9" Type="http://schemas.openxmlformats.org/officeDocument/2006/relationships/hyperlink" Target="https://en.wiktionary.org/wiki/complementarity" TargetMode="External" /></Relationships>
</file>

<file path=ppt/slides/_rels/slide5.xml.rels><?xml version="1.0" encoding="UTF-8" standalone="yes"?>
<Relationships xmlns="http://schemas.openxmlformats.org/package/2006/relationships"><Relationship Id="rId3" Type="http://schemas.openxmlformats.org/officeDocument/2006/relationships/hyperlink" Target="https://en.m.wikipedia.org/wiki/Service_system#cite_note-3" TargetMode="External" /><Relationship Id="rId2" Type="http://schemas.openxmlformats.org/officeDocument/2006/relationships/hyperlink" Target="https://en.m.wikipedia.org/wiki/Service_system#cite_note-2" TargetMode="Externa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F93C3-909E-5F36-F2F7-0E88507E52A5}"/>
              </a:ext>
            </a:extLst>
          </p:cNvPr>
          <p:cNvSpPr>
            <a:spLocks noGrp="1"/>
          </p:cNvSpPr>
          <p:nvPr>
            <p:ph type="title"/>
          </p:nvPr>
        </p:nvSpPr>
        <p:spPr>
          <a:xfrm>
            <a:off x="2262188" y="2532061"/>
            <a:ext cx="7072312" cy="1337470"/>
          </a:xfrm>
        </p:spPr>
        <p:txBody>
          <a:bodyPr/>
          <a:lstStyle/>
          <a:p>
            <a:r>
              <a:rPr lang="en-US" b="1" dirty="0"/>
              <a:t>       Business service system </a:t>
            </a:r>
          </a:p>
        </p:txBody>
      </p:sp>
      <p:sp>
        <p:nvSpPr>
          <p:cNvPr id="3" name="Content Placeholder 2">
            <a:extLst>
              <a:ext uri="{FF2B5EF4-FFF2-40B4-BE49-F238E27FC236}">
                <a16:creationId xmlns:a16="http://schemas.microsoft.com/office/drawing/2014/main" id="{F947111D-DECD-CC5C-2748-D97BAAFAE99F}"/>
              </a:ext>
            </a:extLst>
          </p:cNvPr>
          <p:cNvSpPr>
            <a:spLocks noGrp="1"/>
          </p:cNvSpPr>
          <p:nvPr>
            <p:ph idx="1"/>
          </p:nvPr>
        </p:nvSpPr>
        <p:spPr>
          <a:xfrm>
            <a:off x="742950" y="-5020469"/>
            <a:ext cx="10515600" cy="4351338"/>
          </a:xfrm>
        </p:spPr>
        <p:txBody>
          <a:bodyPr/>
          <a:lstStyle/>
          <a:p>
            <a:endParaRPr lang="en-US"/>
          </a:p>
        </p:txBody>
      </p:sp>
    </p:spTree>
    <p:extLst>
      <p:ext uri="{BB962C8B-B14F-4D97-AF65-F5344CB8AC3E}">
        <p14:creationId xmlns:p14="http://schemas.microsoft.com/office/powerpoint/2010/main" val="2750245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52C9F-16EF-D264-BB13-C7F5E4B59BDC}"/>
              </a:ext>
            </a:extLst>
          </p:cNvPr>
          <p:cNvSpPr>
            <a:spLocks noGrp="1"/>
          </p:cNvSpPr>
          <p:nvPr>
            <p:ph type="title"/>
          </p:nvPr>
        </p:nvSpPr>
        <p:spPr>
          <a:xfrm>
            <a:off x="838200" y="-3313906"/>
            <a:ext cx="10515600" cy="1325563"/>
          </a:xfrm>
        </p:spPr>
        <p:txBody>
          <a:bodyPr/>
          <a:lstStyle/>
          <a:p>
            <a:endParaRPr lang="en-US"/>
          </a:p>
        </p:txBody>
      </p:sp>
      <p:sp>
        <p:nvSpPr>
          <p:cNvPr id="3" name="Content Placeholder 2">
            <a:extLst>
              <a:ext uri="{FF2B5EF4-FFF2-40B4-BE49-F238E27FC236}">
                <a16:creationId xmlns:a16="http://schemas.microsoft.com/office/drawing/2014/main" id="{9AE55723-3E09-1881-44CF-7F1B9A0926EC}"/>
              </a:ext>
            </a:extLst>
          </p:cNvPr>
          <p:cNvSpPr>
            <a:spLocks noGrp="1"/>
          </p:cNvSpPr>
          <p:nvPr>
            <p:ph idx="1"/>
          </p:nvPr>
        </p:nvSpPr>
        <p:spPr>
          <a:xfrm>
            <a:off x="226219" y="119063"/>
            <a:ext cx="11525249" cy="6858000"/>
          </a:xfrm>
        </p:spPr>
        <p:txBody>
          <a:bodyPr>
            <a:normAutofit fontScale="77500" lnSpcReduction="20000"/>
          </a:bodyPr>
          <a:lstStyle/>
          <a:p>
            <a:pPr fontAlgn="base"/>
            <a:r>
              <a:rPr lang="en-US" b="0" i="0">
                <a:solidFill>
                  <a:srgbClr val="202122"/>
                </a:solidFill>
                <a:effectLst/>
                <a:latin typeface="-apple-system"/>
              </a:rPr>
              <a:t>A </a:t>
            </a:r>
            <a:r>
              <a:rPr lang="en-US" b="1" i="0">
                <a:solidFill>
                  <a:srgbClr val="202122"/>
                </a:solidFill>
                <a:effectLst/>
                <a:latin typeface="inherit"/>
              </a:rPr>
              <a:t>service system</a:t>
            </a:r>
            <a:r>
              <a:rPr lang="en-US" b="0" i="0">
                <a:solidFill>
                  <a:srgbClr val="202122"/>
                </a:solidFill>
                <a:effectLst/>
                <a:latin typeface="-apple-system"/>
              </a:rPr>
              <a:t> (or </a:t>
            </a:r>
            <a:r>
              <a:rPr lang="en-US" b="1" i="0">
                <a:solidFill>
                  <a:srgbClr val="202122"/>
                </a:solidFill>
                <a:effectLst/>
                <a:latin typeface="inherit"/>
              </a:rPr>
              <a:t>customer service system</a:t>
            </a:r>
            <a:r>
              <a:rPr lang="en-US" b="0" i="0">
                <a:solidFill>
                  <a:srgbClr val="202122"/>
                </a:solidFill>
                <a:effectLst/>
                <a:latin typeface="-apple-system"/>
              </a:rPr>
              <a:t>, </a:t>
            </a:r>
            <a:r>
              <a:rPr lang="en-US" b="1" i="0">
                <a:solidFill>
                  <a:srgbClr val="202122"/>
                </a:solidFill>
                <a:effectLst/>
                <a:latin typeface="inherit"/>
              </a:rPr>
              <a:t>CSS</a:t>
            </a:r>
            <a:r>
              <a:rPr lang="en-US" b="0" i="0">
                <a:solidFill>
                  <a:srgbClr val="202122"/>
                </a:solidFill>
                <a:effectLst/>
                <a:latin typeface="-apple-system"/>
              </a:rPr>
              <a:t>) is a configuration of technology and organizational networks designed to deliver </a:t>
            </a:r>
            <a:r>
              <a:rPr lang="en-US" b="0" i="0" u="none" strike="noStrike">
                <a:solidFill>
                  <a:srgbClr val="3366CC"/>
                </a:solidFill>
                <a:effectLst/>
                <a:latin typeface="inherit"/>
                <a:hlinkClick r:id="rId2" tooltip="Service (economics)"/>
              </a:rPr>
              <a:t>services</a:t>
            </a:r>
            <a:r>
              <a:rPr lang="en-US" b="0" i="0">
                <a:solidFill>
                  <a:srgbClr val="202122"/>
                </a:solidFill>
                <a:effectLst/>
                <a:latin typeface="-apple-system"/>
              </a:rPr>
              <a:t> that satisfy the needs, wants, or aspirations of customers. "Service system" is a term used in the </a:t>
            </a:r>
            <a:r>
              <a:rPr lang="en-US" b="0" i="0" u="none" strike="noStrike">
                <a:solidFill>
                  <a:srgbClr val="3366CC"/>
                </a:solidFill>
                <a:effectLst/>
                <a:latin typeface="inherit"/>
                <a:hlinkClick r:id="rId3" tooltip="Service management"/>
              </a:rPr>
              <a:t>service management</a:t>
            </a:r>
            <a:r>
              <a:rPr lang="en-US" b="0" i="0">
                <a:solidFill>
                  <a:srgbClr val="202122"/>
                </a:solidFill>
                <a:effectLst/>
                <a:latin typeface="-apple-system"/>
              </a:rPr>
              <a:t>, service operations, </a:t>
            </a:r>
            <a:r>
              <a:rPr lang="en-US" b="0" i="0" u="none" strike="noStrike">
                <a:solidFill>
                  <a:srgbClr val="3366CC"/>
                </a:solidFill>
                <a:effectLst/>
                <a:latin typeface="inherit"/>
                <a:hlinkClick r:id="rId4" tooltip="Services marketing"/>
              </a:rPr>
              <a:t>services marketing</a:t>
            </a:r>
            <a:r>
              <a:rPr lang="en-US" b="0" i="0">
                <a:solidFill>
                  <a:srgbClr val="202122"/>
                </a:solidFill>
                <a:effectLst/>
                <a:latin typeface="-apple-system"/>
              </a:rPr>
              <a:t>, service engineering, and </a:t>
            </a:r>
            <a:r>
              <a:rPr lang="en-US" b="0" i="0" u="none" strike="noStrike">
                <a:solidFill>
                  <a:srgbClr val="3366CC"/>
                </a:solidFill>
                <a:effectLst/>
                <a:latin typeface="inherit"/>
                <a:hlinkClick r:id="rId5" tooltip="Service design"/>
              </a:rPr>
              <a:t>service design</a:t>
            </a:r>
            <a:r>
              <a:rPr lang="en-US" b="0" i="0">
                <a:solidFill>
                  <a:srgbClr val="202122"/>
                </a:solidFill>
                <a:effectLst/>
                <a:latin typeface="-apple-system"/>
              </a:rPr>
              <a:t> literature. While the term frequently appears, it is rarely defined.</a:t>
            </a:r>
          </a:p>
          <a:p>
            <a:pPr fontAlgn="base"/>
            <a:r>
              <a:rPr lang="en-US" b="0" i="0">
                <a:solidFill>
                  <a:srgbClr val="202122"/>
                </a:solidFill>
                <a:effectLst/>
                <a:latin typeface="-apple-system"/>
              </a:rPr>
              <a:t>One definition of a service system is a value coproduction configuration of people, technology, internal and external service systems connected via value propositions, and shared information (language, laws, measures, etc.). The smallest service system is a single </a:t>
            </a:r>
            <a:r>
              <a:rPr lang="en-US" b="0" i="0" u="none" strike="noStrike">
                <a:solidFill>
                  <a:srgbClr val="3366CC"/>
                </a:solidFill>
                <a:effectLst/>
                <a:latin typeface="inherit"/>
                <a:hlinkClick r:id="rId6" tooltip="Person"/>
              </a:rPr>
              <a:t>person</a:t>
            </a:r>
            <a:r>
              <a:rPr lang="en-US" b="0" i="0">
                <a:solidFill>
                  <a:srgbClr val="202122"/>
                </a:solidFill>
                <a:effectLst/>
                <a:latin typeface="-apple-system"/>
              </a:rPr>
              <a:t> and the largest service system is the </a:t>
            </a:r>
            <a:r>
              <a:rPr lang="en-US" b="0" i="0" u="none" strike="noStrike">
                <a:solidFill>
                  <a:srgbClr val="3366CC"/>
                </a:solidFill>
                <a:effectLst/>
                <a:latin typeface="inherit"/>
                <a:hlinkClick r:id="rId7" tooltip="World economy"/>
              </a:rPr>
              <a:t>world economy</a:t>
            </a:r>
            <a:r>
              <a:rPr lang="en-US" b="0" i="0">
                <a:solidFill>
                  <a:srgbClr val="202122"/>
                </a:solidFill>
                <a:effectLst/>
                <a:latin typeface="-apple-system"/>
              </a:rPr>
              <a:t>. The external service system of the global economy is considered to be </a:t>
            </a:r>
            <a:r>
              <a:rPr lang="en-US" b="0" i="0" u="none" strike="noStrike">
                <a:solidFill>
                  <a:srgbClr val="3366CC"/>
                </a:solidFill>
                <a:effectLst/>
                <a:latin typeface="inherit"/>
                <a:hlinkClick r:id="rId8" tooltip="Ecosystem services"/>
              </a:rPr>
              <a:t>ecosystem services</a:t>
            </a:r>
            <a:r>
              <a:rPr lang="en-US" b="0" i="0">
                <a:solidFill>
                  <a:srgbClr val="202122"/>
                </a:solidFill>
                <a:effectLst/>
                <a:latin typeface="-apple-system"/>
              </a:rPr>
              <a:t>. Service systems can be characterized by the </a:t>
            </a:r>
            <a:r>
              <a:rPr lang="en-US" b="0" i="0" u="none" strike="noStrike">
                <a:solidFill>
                  <a:srgbClr val="3366CC"/>
                </a:solidFill>
                <a:effectLst/>
                <a:latin typeface="inherit"/>
                <a:hlinkClick r:id="rId9" tooltip="Value (economics)"/>
              </a:rPr>
              <a:t>value</a:t>
            </a:r>
            <a:r>
              <a:rPr lang="en-US" b="0" i="0">
                <a:solidFill>
                  <a:srgbClr val="202122"/>
                </a:solidFill>
                <a:effectLst/>
                <a:latin typeface="-apple-system"/>
              </a:rPr>
              <a:t> that results from </a:t>
            </a:r>
            <a:r>
              <a:rPr lang="en-US" b="0" i="0" u="none" strike="noStrike">
                <a:solidFill>
                  <a:srgbClr val="3366CC"/>
                </a:solidFill>
                <a:effectLst/>
                <a:latin typeface="inherit"/>
                <a:hlinkClick r:id="rId10" tooltip="Social interaction"/>
              </a:rPr>
              <a:t>interaction</a:t>
            </a:r>
            <a:r>
              <a:rPr lang="en-US" b="0" i="0" baseline="30000">
                <a:solidFill>
                  <a:srgbClr val="202122"/>
                </a:solidFill>
                <a:effectLst/>
                <a:latin typeface="inherit"/>
              </a:rPr>
              <a:t>[</a:t>
            </a:r>
            <a:r>
              <a:rPr lang="en-US" b="0" i="1" u="none" strike="noStrike" baseline="30000">
                <a:solidFill>
                  <a:srgbClr val="3366CC"/>
                </a:solidFill>
                <a:effectLst/>
                <a:latin typeface="inherit"/>
                <a:hlinkClick r:id="rId11" tooltip="Wikipedia:WikiProject Disambiguation/Fixing links"/>
              </a:rPr>
              <a:t>disambiguation needed</a:t>
            </a:r>
            <a:r>
              <a:rPr lang="en-US" b="0" i="0" baseline="30000">
                <a:solidFill>
                  <a:srgbClr val="202122"/>
                </a:solidFill>
                <a:effectLst/>
                <a:latin typeface="inherit"/>
              </a:rPr>
              <a:t>]</a:t>
            </a:r>
            <a:r>
              <a:rPr lang="en-US" b="0" i="0">
                <a:solidFill>
                  <a:srgbClr val="202122"/>
                </a:solidFill>
                <a:effectLst/>
                <a:latin typeface="-apple-system"/>
              </a:rPr>
              <a:t> between service systems, whether the interactions are between people, businesses, or nations. Most service system interactions aspire to be win-win, non-coercive, and non-intrusive. However, some service systems may perform coercive service activities. For example, agents of the state may use coercion in accordance with laws of the land.</a:t>
            </a:r>
          </a:p>
          <a:p>
            <a:pPr fontAlgn="base"/>
            <a:r>
              <a:rPr lang="en-US" b="0" i="0">
                <a:solidFill>
                  <a:srgbClr val="202122"/>
                </a:solidFill>
                <a:effectLst/>
                <a:latin typeface="-apple-system"/>
              </a:rPr>
              <a:t>Another definition for service system</a:t>
            </a:r>
            <a:r>
              <a:rPr lang="en-US" b="0" i="0" u="none" strike="noStrike" baseline="30000">
                <a:solidFill>
                  <a:srgbClr val="3366CC"/>
                </a:solidFill>
                <a:effectLst/>
                <a:latin typeface="inherit"/>
                <a:hlinkClick r:id="rId12"/>
              </a:rPr>
              <a:t>[1]</a:t>
            </a:r>
            <a:r>
              <a:rPr lang="en-US" b="0" i="0">
                <a:solidFill>
                  <a:srgbClr val="202122"/>
                </a:solidFill>
                <a:effectLst/>
                <a:latin typeface="-apple-system"/>
              </a:rPr>
              <a:t> states that a service system consists of elements (e.g., people, facilities, tools, and computer programs) that have a </a:t>
            </a:r>
            <a:r>
              <a:rPr lang="en-US" b="0" i="0" u="none" strike="noStrike">
                <a:solidFill>
                  <a:srgbClr val="3366CC"/>
                </a:solidFill>
                <a:effectLst/>
                <a:latin typeface="inherit"/>
                <a:hlinkClick r:id="rId13" tooltip="Structure"/>
              </a:rPr>
              <a:t>structure</a:t>
            </a:r>
            <a:r>
              <a:rPr lang="en-US" b="0" i="0">
                <a:solidFill>
                  <a:srgbClr val="202122"/>
                </a:solidFill>
                <a:effectLst/>
                <a:latin typeface="-apple-system"/>
              </a:rPr>
              <a:t> (i.e., an organization), a </a:t>
            </a:r>
            <a:r>
              <a:rPr lang="en-US" b="0" i="0" u="none" strike="noStrike">
                <a:solidFill>
                  <a:srgbClr val="3366CC"/>
                </a:solidFill>
                <a:effectLst/>
                <a:latin typeface="inherit"/>
                <a:hlinkClick r:id="rId14" tooltip="Behavior"/>
              </a:rPr>
              <a:t>behavior</a:t>
            </a:r>
            <a:r>
              <a:rPr lang="en-US" b="0" i="0">
                <a:solidFill>
                  <a:srgbClr val="202122"/>
                </a:solidFill>
                <a:effectLst/>
                <a:latin typeface="-apple-system"/>
              </a:rPr>
              <a:t> (possibly described as a </a:t>
            </a:r>
            <a:r>
              <a:rPr lang="en-US" b="0" i="0" u="none" strike="noStrike">
                <a:solidFill>
                  <a:srgbClr val="3366CC"/>
                </a:solidFill>
                <a:effectLst/>
                <a:latin typeface="inherit"/>
                <a:hlinkClick r:id="rId15" tooltip="Business process"/>
              </a:rPr>
              <a:t>business process</a:t>
            </a:r>
            <a:r>
              <a:rPr lang="en-US" b="0" i="0">
                <a:solidFill>
                  <a:srgbClr val="202122"/>
                </a:solidFill>
                <a:effectLst/>
                <a:latin typeface="-apple-system"/>
              </a:rPr>
              <a:t>), and a purpose (or </a:t>
            </a:r>
            <a:r>
              <a:rPr lang="en-US" b="0" i="0" u="none" strike="noStrike">
                <a:solidFill>
                  <a:srgbClr val="3366CC"/>
                </a:solidFill>
                <a:effectLst/>
                <a:latin typeface="inherit"/>
                <a:hlinkClick r:id="rId16" tooltip="Goal"/>
              </a:rPr>
              <a:t>goal</a:t>
            </a:r>
            <a:r>
              <a:rPr lang="en-US" b="0" i="0">
                <a:solidFill>
                  <a:srgbClr val="202122"/>
                </a:solidFill>
                <a:effectLst/>
                <a:latin typeface="-apple-system"/>
              </a:rPr>
              <a:t>). A service system worldview is a </a:t>
            </a:r>
            <a:r>
              <a:rPr lang="en-US" b="0" i="0" u="none" strike="noStrike">
                <a:solidFill>
                  <a:srgbClr val="3366CC"/>
                </a:solidFill>
                <a:effectLst/>
                <a:latin typeface="inherit"/>
                <a:hlinkClick r:id="rId17" tooltip="System of systems"/>
              </a:rPr>
              <a:t>system of systems</a:t>
            </a:r>
            <a:r>
              <a:rPr lang="en-US" b="0" i="0">
                <a:solidFill>
                  <a:srgbClr val="202122"/>
                </a:solidFill>
                <a:effectLst/>
                <a:latin typeface="-apple-system"/>
              </a:rPr>
              <a:t> that interact via value propositions.</a:t>
            </a:r>
          </a:p>
          <a:p>
            <a:pPr fontAlgn="base"/>
            <a:r>
              <a:rPr lang="en-US" b="0" i="0">
                <a:solidFill>
                  <a:srgbClr val="202122"/>
                </a:solidFill>
                <a:effectLst/>
                <a:latin typeface="-apple-system"/>
              </a:rPr>
              <a:t>A much simpler and more limited definition is that a service system is a </a:t>
            </a:r>
            <a:r>
              <a:rPr lang="en-US" b="0" i="0" u="none" strike="noStrike">
                <a:solidFill>
                  <a:srgbClr val="3366CC"/>
                </a:solidFill>
                <a:effectLst/>
                <a:latin typeface="inherit"/>
                <a:hlinkClick r:id="rId18" tooltip="Work system"/>
              </a:rPr>
              <a:t>work system</a:t>
            </a:r>
            <a:r>
              <a:rPr lang="en-US" b="0" i="0">
                <a:solidFill>
                  <a:srgbClr val="202122"/>
                </a:solidFill>
                <a:effectLst/>
                <a:latin typeface="-apple-system"/>
              </a:rPr>
              <a:t> that produces services. A work system is a system in which human participants and/or machines perform work (processes and activities) using information, technology, and other resources to produce products/services for internal or external customers. Co-production occurs in work systems in which customers are also participants, e.g., many work systems that provide medical care, education, and consulting. (Alter, 2013)</a:t>
            </a:r>
          </a:p>
        </p:txBody>
      </p:sp>
    </p:spTree>
    <p:extLst>
      <p:ext uri="{BB962C8B-B14F-4D97-AF65-F5344CB8AC3E}">
        <p14:creationId xmlns:p14="http://schemas.microsoft.com/office/powerpoint/2010/main" val="2737906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94A91-3A74-DC92-DDE8-302BFCA440EC}"/>
              </a:ext>
            </a:extLst>
          </p:cNvPr>
          <p:cNvSpPr>
            <a:spLocks noGrp="1"/>
          </p:cNvSpPr>
          <p:nvPr>
            <p:ph type="title"/>
          </p:nvPr>
        </p:nvSpPr>
        <p:spPr>
          <a:xfrm>
            <a:off x="195262" y="-2659062"/>
            <a:ext cx="10515600" cy="1325563"/>
          </a:xfrm>
        </p:spPr>
        <p:txBody>
          <a:bodyPr/>
          <a:lstStyle/>
          <a:p>
            <a:endParaRPr lang="en-US"/>
          </a:p>
        </p:txBody>
      </p:sp>
      <p:sp>
        <p:nvSpPr>
          <p:cNvPr id="3" name="Content Placeholder 2">
            <a:extLst>
              <a:ext uri="{FF2B5EF4-FFF2-40B4-BE49-F238E27FC236}">
                <a16:creationId xmlns:a16="http://schemas.microsoft.com/office/drawing/2014/main" id="{04938F0F-7490-56B0-F8F0-CA23D6211C30}"/>
              </a:ext>
            </a:extLst>
          </p:cNvPr>
          <p:cNvSpPr>
            <a:spLocks noGrp="1"/>
          </p:cNvSpPr>
          <p:nvPr>
            <p:ph idx="1"/>
          </p:nvPr>
        </p:nvSpPr>
        <p:spPr>
          <a:xfrm>
            <a:off x="838200" y="0"/>
            <a:ext cx="10515600" cy="6858000"/>
          </a:xfrm>
        </p:spPr>
        <p:txBody>
          <a:bodyPr/>
          <a:lstStyle/>
          <a:p>
            <a:pPr fontAlgn="base"/>
            <a:r>
              <a:rPr lang="en-US" b="1" i="0">
                <a:solidFill>
                  <a:srgbClr val="202122"/>
                </a:solidFill>
                <a:effectLst/>
                <a:latin typeface="inherit"/>
              </a:rPr>
              <a:t>Design</a:t>
            </a:r>
            <a:r>
              <a:rPr lang="en-US" b="1" i="0" u="none" strike="noStrike">
                <a:solidFill>
                  <a:srgbClr val="202122"/>
                </a:solidFill>
                <a:effectLst/>
                <a:latin typeface="inherit"/>
                <a:hlinkClick r:id="rId2" tooltip="Edit section: Design"/>
              </a:rPr>
              <a:t>Edit</a:t>
            </a:r>
            <a:endParaRPr lang="en-US" b="1" i="0">
              <a:solidFill>
                <a:srgbClr val="202122"/>
              </a:solidFill>
              <a:effectLst/>
              <a:latin typeface="-apple-system"/>
            </a:endParaRPr>
          </a:p>
          <a:p>
            <a:pPr fontAlgn="base"/>
            <a:r>
              <a:rPr lang="en-US" b="0" i="0">
                <a:solidFill>
                  <a:srgbClr val="202122"/>
                </a:solidFill>
                <a:effectLst/>
                <a:latin typeface="-apple-system"/>
              </a:rPr>
              <a:t>Marketing, operations, and global environment considerations have significant implications for the design of a service system. Three criteria used to classify service systems include:</a:t>
            </a:r>
          </a:p>
          <a:p>
            <a:pPr fontAlgn="base"/>
            <a:r>
              <a:rPr lang="en-US" b="0" i="0">
                <a:solidFill>
                  <a:srgbClr val="202122"/>
                </a:solidFill>
                <a:effectLst/>
                <a:latin typeface="inherit"/>
              </a:rPr>
              <a:t>customer contact,</a:t>
            </a:r>
          </a:p>
          <a:p>
            <a:pPr fontAlgn="base"/>
            <a:r>
              <a:rPr lang="en-US" b="0" i="0">
                <a:solidFill>
                  <a:srgbClr val="202122"/>
                </a:solidFill>
                <a:effectLst/>
                <a:latin typeface="inherit"/>
              </a:rPr>
              <a:t>capital intensity, and</a:t>
            </a:r>
          </a:p>
          <a:p>
            <a:pPr fontAlgn="base"/>
            <a:r>
              <a:rPr lang="en-US" b="0" i="0">
                <a:solidFill>
                  <a:srgbClr val="202122"/>
                </a:solidFill>
                <a:effectLst/>
                <a:latin typeface="inherit"/>
              </a:rPr>
              <a:t>level of customer involvement.</a:t>
            </a:r>
          </a:p>
          <a:p>
            <a:pPr fontAlgn="base"/>
            <a:r>
              <a:rPr lang="en-US" b="0" i="0">
                <a:solidFill>
                  <a:srgbClr val="202122"/>
                </a:solidFill>
                <a:effectLst/>
                <a:latin typeface="-apple-system"/>
              </a:rPr>
              <a:t>Properly designed service systems employ technology or organizational networks that can allow relatively inexperienced people to perform very sophisticated tasks quickly—vaulting them over normal </a:t>
            </a:r>
            <a:r>
              <a:rPr lang="en-US" b="0" i="0" u="none" strike="noStrike">
                <a:solidFill>
                  <a:srgbClr val="3366CC"/>
                </a:solidFill>
                <a:effectLst/>
                <a:latin typeface="inherit"/>
                <a:hlinkClick r:id="rId3" tooltip="Learning curve"/>
              </a:rPr>
              <a:t>learning curve</a:t>
            </a:r>
            <a:r>
              <a:rPr lang="en-US" b="0" i="0">
                <a:solidFill>
                  <a:srgbClr val="202122"/>
                </a:solidFill>
                <a:effectLst/>
                <a:latin typeface="-apple-system"/>
              </a:rPr>
              <a:t> delays. Ideally, </a:t>
            </a:r>
            <a:r>
              <a:rPr lang="en-US" b="0" i="0" u="none" strike="noStrike">
                <a:solidFill>
                  <a:srgbClr val="3366CC"/>
                </a:solidFill>
                <a:effectLst/>
                <a:latin typeface="inherit"/>
                <a:hlinkClick r:id="rId4" tooltip="Empowerment"/>
              </a:rPr>
              <a:t>empowerment</a:t>
            </a:r>
            <a:r>
              <a:rPr lang="en-US" b="0" i="0">
                <a:solidFill>
                  <a:srgbClr val="202122"/>
                </a:solidFill>
                <a:effectLst/>
                <a:latin typeface="-apple-system"/>
              </a:rPr>
              <a:t> of both service provider </a:t>
            </a:r>
            <a:r>
              <a:rPr lang="en-US" b="0" i="0" u="none" strike="noStrike">
                <a:solidFill>
                  <a:srgbClr val="3366CC"/>
                </a:solidFill>
                <a:effectLst/>
                <a:latin typeface="inherit"/>
                <a:hlinkClick r:id="rId5" tooltip="Employees"/>
              </a:rPr>
              <a:t>employees</a:t>
            </a:r>
            <a:r>
              <a:rPr lang="en-US" b="0" i="0">
                <a:solidFill>
                  <a:srgbClr val="202122"/>
                </a:solidFill>
                <a:effectLst/>
                <a:latin typeface="-apple-system"/>
              </a:rPr>
              <a:t> and </a:t>
            </a:r>
            <a:r>
              <a:rPr lang="en-US" b="0" i="0" u="none" strike="noStrike">
                <a:solidFill>
                  <a:srgbClr val="3366CC"/>
                </a:solidFill>
                <a:effectLst/>
                <a:latin typeface="inherit"/>
                <a:hlinkClick r:id="rId6" tooltip="Customers"/>
              </a:rPr>
              <a:t>customers</a:t>
            </a:r>
            <a:r>
              <a:rPr lang="en-US" b="0" i="0">
                <a:solidFill>
                  <a:srgbClr val="202122"/>
                </a:solidFill>
                <a:effectLst/>
                <a:latin typeface="-apple-system"/>
              </a:rPr>
              <a:t> (often via </a:t>
            </a:r>
            <a:r>
              <a:rPr lang="en-US" b="0" i="0" u="none" strike="noStrike">
                <a:solidFill>
                  <a:srgbClr val="3366CC"/>
                </a:solidFill>
                <a:effectLst/>
                <a:latin typeface="inherit"/>
                <a:hlinkClick r:id="rId7" tooltip="Self service"/>
              </a:rPr>
              <a:t>self service</a:t>
            </a:r>
            <a:r>
              <a:rPr lang="en-US" b="0" i="0">
                <a:solidFill>
                  <a:srgbClr val="202122"/>
                </a:solidFill>
                <a:effectLst/>
                <a:latin typeface="-apple-system"/>
              </a:rPr>
              <a:t>) results from well designed service systems.</a:t>
            </a:r>
          </a:p>
        </p:txBody>
      </p:sp>
    </p:spTree>
    <p:extLst>
      <p:ext uri="{BB962C8B-B14F-4D97-AF65-F5344CB8AC3E}">
        <p14:creationId xmlns:p14="http://schemas.microsoft.com/office/powerpoint/2010/main" val="3543753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2D09E-E77F-92AF-D3E8-16470834BF8C}"/>
              </a:ext>
            </a:extLst>
          </p:cNvPr>
          <p:cNvSpPr>
            <a:spLocks noGrp="1"/>
          </p:cNvSpPr>
          <p:nvPr>
            <p:ph type="title"/>
          </p:nvPr>
        </p:nvSpPr>
        <p:spPr>
          <a:xfrm>
            <a:off x="600075" y="-2516188"/>
            <a:ext cx="10515600" cy="1325563"/>
          </a:xfrm>
        </p:spPr>
        <p:txBody>
          <a:bodyPr/>
          <a:lstStyle/>
          <a:p>
            <a:endParaRPr lang="en-US"/>
          </a:p>
        </p:txBody>
      </p:sp>
      <p:sp>
        <p:nvSpPr>
          <p:cNvPr id="3" name="Content Placeholder 2">
            <a:extLst>
              <a:ext uri="{FF2B5EF4-FFF2-40B4-BE49-F238E27FC236}">
                <a16:creationId xmlns:a16="http://schemas.microsoft.com/office/drawing/2014/main" id="{436168E2-4BDC-4778-11EF-34623EF0940F}"/>
              </a:ext>
            </a:extLst>
          </p:cNvPr>
          <p:cNvSpPr>
            <a:spLocks noGrp="1"/>
          </p:cNvSpPr>
          <p:nvPr>
            <p:ph idx="1"/>
          </p:nvPr>
        </p:nvSpPr>
        <p:spPr>
          <a:xfrm>
            <a:off x="154781" y="77391"/>
            <a:ext cx="11882437" cy="6703218"/>
          </a:xfrm>
        </p:spPr>
        <p:txBody>
          <a:bodyPr>
            <a:normAutofit fontScale="77500" lnSpcReduction="20000"/>
          </a:bodyPr>
          <a:lstStyle/>
          <a:p>
            <a:pPr fontAlgn="base"/>
            <a:r>
              <a:rPr lang="en-US" b="1" i="0">
                <a:solidFill>
                  <a:srgbClr val="202122"/>
                </a:solidFill>
                <a:effectLst/>
                <a:latin typeface="inherit"/>
              </a:rPr>
              <a:t>Types of service design</a:t>
            </a:r>
            <a:r>
              <a:rPr lang="en-US" b="1" i="0" u="none" strike="noStrike">
                <a:solidFill>
                  <a:srgbClr val="202122"/>
                </a:solidFill>
                <a:effectLst/>
                <a:latin typeface="inherit"/>
                <a:hlinkClick r:id="rId2" tooltip="Edit section: Types of service design"/>
              </a:rPr>
              <a:t>Edit</a:t>
            </a:r>
            <a:endParaRPr lang="en-US" b="1" i="0">
              <a:solidFill>
                <a:srgbClr val="202122"/>
              </a:solidFill>
              <a:effectLst/>
              <a:latin typeface="-apple-system"/>
            </a:endParaRPr>
          </a:p>
          <a:p>
            <a:pPr fontAlgn="base"/>
            <a:r>
              <a:rPr lang="en-US" b="0" i="0">
                <a:solidFill>
                  <a:srgbClr val="202122"/>
                </a:solidFill>
                <a:effectLst/>
                <a:latin typeface="-apple-system"/>
              </a:rPr>
              <a:t>Service systems range from an individual person equipped with tools of the trade (e.g., architect, entrepreneur) to a portion of a government agency or business (e.g., branch office of a post office or bank) to complete multinational corporations and their information systems (e.g., Domino's Pizza, Federal Express). Hospitals, universities, cities, and national governments are designed service systems.</a:t>
            </a:r>
          </a:p>
          <a:p>
            <a:pPr fontAlgn="base"/>
            <a:r>
              <a:rPr lang="en-US" b="0" i="0">
                <a:solidFill>
                  <a:srgbClr val="202122"/>
                </a:solidFill>
                <a:effectLst/>
                <a:latin typeface="-apple-system"/>
              </a:rPr>
              <a:t>The language, norms, attitudes, and beliefs of the people that make up a service system may evolve over time, as people adjust to new circumstances. In this sense, service systems are a type of </a:t>
            </a:r>
            <a:r>
              <a:rPr lang="en-US" b="0" i="0" u="none" strike="noStrike">
                <a:solidFill>
                  <a:srgbClr val="3366CC"/>
                </a:solidFill>
                <a:effectLst/>
                <a:latin typeface="inherit"/>
                <a:hlinkClick r:id="rId3" tooltip="Complex system"/>
              </a:rPr>
              <a:t>complex system</a:t>
            </a:r>
            <a:r>
              <a:rPr lang="en-US" b="0" i="0">
                <a:solidFill>
                  <a:srgbClr val="202122"/>
                </a:solidFill>
                <a:effectLst/>
                <a:latin typeface="-apple-system"/>
              </a:rPr>
              <a:t> that is partially designed and partially evolving. Service systems are designed to deliver or </a:t>
            </a:r>
            <a:r>
              <a:rPr lang="en-US" b="0" i="1">
                <a:solidFill>
                  <a:srgbClr val="202122"/>
                </a:solidFill>
                <a:effectLst/>
                <a:latin typeface="inherit"/>
              </a:rPr>
              <a:t>provision</a:t>
            </a:r>
            <a:r>
              <a:rPr lang="en-US" b="0" i="0">
                <a:solidFill>
                  <a:srgbClr val="202122"/>
                </a:solidFill>
                <a:effectLst/>
                <a:latin typeface="-apple-system"/>
              </a:rPr>
              <a:t> services, but they often consume services as well.</a:t>
            </a:r>
          </a:p>
          <a:p>
            <a:pPr fontAlgn="base"/>
            <a:r>
              <a:rPr lang="en-US" b="0" i="0">
                <a:solidFill>
                  <a:srgbClr val="202122"/>
                </a:solidFill>
                <a:effectLst/>
                <a:latin typeface="-apple-system"/>
              </a:rPr>
              <a:t>Every service system is both a </a:t>
            </a:r>
            <a:r>
              <a:rPr lang="en-US" b="0" i="0" u="none" strike="noStrike">
                <a:solidFill>
                  <a:srgbClr val="3366CC"/>
                </a:solidFill>
                <a:effectLst/>
                <a:latin typeface="inherit"/>
                <a:hlinkClick r:id="rId4" tooltip="Service provider"/>
              </a:rPr>
              <a:t>service provider</a:t>
            </a:r>
            <a:r>
              <a:rPr lang="en-US" b="0" i="0">
                <a:solidFill>
                  <a:srgbClr val="202122"/>
                </a:solidFill>
                <a:effectLst/>
                <a:latin typeface="-apple-system"/>
              </a:rPr>
              <a:t> and a customer of multiple types of </a:t>
            </a:r>
            <a:r>
              <a:rPr lang="en-US" b="0" i="0" u="none" strike="noStrike">
                <a:solidFill>
                  <a:srgbClr val="3366CC"/>
                </a:solidFill>
                <a:effectLst/>
                <a:latin typeface="inherit"/>
                <a:hlinkClick r:id="rId5" tooltip="Service (economics)"/>
              </a:rPr>
              <a:t>services</a:t>
            </a:r>
            <a:r>
              <a:rPr lang="en-US" b="0" i="0">
                <a:solidFill>
                  <a:srgbClr val="202122"/>
                </a:solidFill>
                <a:effectLst/>
                <a:latin typeface="-apple-system"/>
              </a:rPr>
              <a:t>. Because service systems are designed both in how they provision and consume services, services systems are often linked into a complex service </a:t>
            </a:r>
            <a:r>
              <a:rPr lang="en-US" b="0" i="0" u="none" strike="noStrike">
                <a:solidFill>
                  <a:srgbClr val="3366CC"/>
                </a:solidFill>
                <a:effectLst/>
                <a:latin typeface="inherit"/>
                <a:hlinkClick r:id="rId6" tooltip="Value chain"/>
              </a:rPr>
              <a:t>value chain</a:t>
            </a:r>
            <a:r>
              <a:rPr lang="en-US" b="0" i="0">
                <a:solidFill>
                  <a:srgbClr val="202122"/>
                </a:solidFill>
                <a:effectLst/>
                <a:latin typeface="-apple-system"/>
              </a:rPr>
              <a:t> or </a:t>
            </a:r>
            <a:r>
              <a:rPr lang="en-US" b="0" i="0" u="none" strike="noStrike">
                <a:solidFill>
                  <a:srgbClr val="3366CC"/>
                </a:solidFill>
                <a:effectLst/>
                <a:latin typeface="inherit"/>
                <a:hlinkClick r:id="rId7" tooltip="Value network"/>
              </a:rPr>
              <a:t>value network</a:t>
            </a:r>
            <a:r>
              <a:rPr lang="en-US" b="0" i="0">
                <a:solidFill>
                  <a:srgbClr val="202122"/>
                </a:solidFill>
                <a:effectLst/>
                <a:latin typeface="-apple-system"/>
              </a:rPr>
              <a:t> where each link is a </a:t>
            </a:r>
            <a:r>
              <a:rPr lang="en-US" b="0" i="0" u="none" strike="noStrike">
                <a:solidFill>
                  <a:srgbClr val="3366CC"/>
                </a:solidFill>
                <a:effectLst/>
                <a:latin typeface="inherit"/>
                <a:hlinkClick r:id="rId8" tooltip="Value proposition"/>
              </a:rPr>
              <a:t>value proposition</a:t>
            </a:r>
            <a:r>
              <a:rPr lang="en-US" b="0" i="0">
                <a:solidFill>
                  <a:srgbClr val="202122"/>
                </a:solidFill>
                <a:effectLst/>
                <a:latin typeface="-apple-system"/>
              </a:rPr>
              <a:t>. Service systems may be nested inside of service systems (e.g., staff and operating room unit inside a hospital that is part of a nationwide healthcare provider network).</a:t>
            </a:r>
          </a:p>
          <a:p>
            <a:pPr fontAlgn="base"/>
            <a:r>
              <a:rPr lang="en-US" b="0" i="0">
                <a:solidFill>
                  <a:srgbClr val="202122"/>
                </a:solidFill>
                <a:effectLst/>
                <a:latin typeface="-apple-system"/>
              </a:rPr>
              <a:t>Service system designers or architects often seek to exploit an economic </a:t>
            </a:r>
            <a:r>
              <a:rPr lang="en-US" b="0" i="0" u="none" strike="noStrike">
                <a:solidFill>
                  <a:srgbClr val="3366CC"/>
                </a:solidFill>
                <a:effectLst/>
                <a:latin typeface="inherit"/>
                <a:hlinkClick r:id="rId9" tooltip="wikt:complementarity"/>
              </a:rPr>
              <a:t>complementarity</a:t>
            </a:r>
            <a:r>
              <a:rPr lang="en-US" b="0" i="0">
                <a:solidFill>
                  <a:srgbClr val="202122"/>
                </a:solidFill>
                <a:effectLst/>
                <a:latin typeface="-apple-system"/>
              </a:rPr>
              <a:t> or </a:t>
            </a:r>
            <a:r>
              <a:rPr lang="en-US" b="0" i="0" u="none" strike="noStrike">
                <a:solidFill>
                  <a:srgbClr val="3366CC"/>
                </a:solidFill>
                <a:effectLst/>
                <a:latin typeface="inherit"/>
                <a:hlinkClick r:id="rId10" tooltip="Network effect"/>
              </a:rPr>
              <a:t>network effect</a:t>
            </a:r>
            <a:r>
              <a:rPr lang="en-US" b="0" i="0">
                <a:solidFill>
                  <a:srgbClr val="202122"/>
                </a:solidFill>
                <a:effectLst/>
                <a:latin typeface="-apple-system"/>
              </a:rPr>
              <a:t> to rapidly grow and scale up the service. For example, credit cards usage is part of a service system in which the more people and businesses that use and accept the credit cards, the more value the credit cards have to the provider and all stakeholders in the service system. Service system innovation often requires integrating technology innovation, business model (or value proposition) innovation, social-organizational innovation, and demand (new customer wants, needs, aspirations) innovation.</a:t>
            </a:r>
          </a:p>
        </p:txBody>
      </p:sp>
    </p:spTree>
    <p:extLst>
      <p:ext uri="{BB962C8B-B14F-4D97-AF65-F5344CB8AC3E}">
        <p14:creationId xmlns:p14="http://schemas.microsoft.com/office/powerpoint/2010/main" val="255841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CA448-873B-FD96-CE44-958A01DFFB95}"/>
              </a:ext>
            </a:extLst>
          </p:cNvPr>
          <p:cNvSpPr>
            <a:spLocks noGrp="1"/>
          </p:cNvSpPr>
          <p:nvPr>
            <p:ph type="title"/>
          </p:nvPr>
        </p:nvSpPr>
        <p:spPr>
          <a:xfrm>
            <a:off x="742950" y="0"/>
            <a:ext cx="10515600" cy="1452563"/>
          </a:xfrm>
        </p:spPr>
        <p:txBody>
          <a:bodyPr/>
          <a:lstStyle/>
          <a:p>
            <a:r>
              <a:rPr lang="en-US" dirty="0"/>
              <a:t>                     </a:t>
            </a:r>
            <a:r>
              <a:rPr lang="en-US" b="1" dirty="0"/>
              <a:t>History of service system</a:t>
            </a:r>
            <a:br>
              <a:rPr lang="en-US" b="1" dirty="0"/>
            </a:br>
            <a:endParaRPr lang="en-US" dirty="0"/>
          </a:p>
        </p:txBody>
      </p:sp>
      <p:sp>
        <p:nvSpPr>
          <p:cNvPr id="3" name="Content Placeholder 2">
            <a:extLst>
              <a:ext uri="{FF2B5EF4-FFF2-40B4-BE49-F238E27FC236}">
                <a16:creationId xmlns:a16="http://schemas.microsoft.com/office/drawing/2014/main" id="{0DF2EF05-BD5D-5A82-2790-1D20AD4FE7D2}"/>
              </a:ext>
            </a:extLst>
          </p:cNvPr>
          <p:cNvSpPr>
            <a:spLocks noGrp="1"/>
          </p:cNvSpPr>
          <p:nvPr>
            <p:ph idx="1"/>
          </p:nvPr>
        </p:nvSpPr>
        <p:spPr>
          <a:xfrm>
            <a:off x="386953" y="1000124"/>
            <a:ext cx="11418094" cy="2189083"/>
          </a:xfrm>
        </p:spPr>
        <p:txBody>
          <a:bodyPr>
            <a:normAutofit fontScale="85000" lnSpcReduction="20000"/>
          </a:bodyPr>
          <a:lstStyle/>
          <a:p>
            <a:pPr fontAlgn="base"/>
            <a:r>
              <a:rPr lang="en-US" b="0" i="0">
                <a:solidFill>
                  <a:srgbClr val="202122"/>
                </a:solidFill>
                <a:effectLst/>
                <a:latin typeface="-apple-system"/>
              </a:rPr>
              <a:t>The earliest known usage of the phrase service system in a book title is </a:t>
            </a:r>
            <a:r>
              <a:rPr lang="en-US" b="0" i="1">
                <a:solidFill>
                  <a:srgbClr val="202122"/>
                </a:solidFill>
                <a:effectLst/>
                <a:latin typeface="inherit"/>
              </a:rPr>
              <a:t>Stochastic Service Systems</a:t>
            </a:r>
            <a:r>
              <a:rPr lang="en-US" b="0" i="0">
                <a:solidFill>
                  <a:srgbClr val="202122"/>
                </a:solidFill>
                <a:effectLst/>
                <a:latin typeface="-apple-system"/>
              </a:rPr>
              <a:t> by John Riordan.</a:t>
            </a:r>
            <a:r>
              <a:rPr lang="en-US" b="0" i="0" u="none" strike="noStrike" baseline="30000">
                <a:solidFill>
                  <a:srgbClr val="3366CC"/>
                </a:solidFill>
                <a:effectLst/>
                <a:latin typeface="inherit"/>
                <a:hlinkClick r:id="rId2"/>
              </a:rPr>
              <a:t>[2]</a:t>
            </a:r>
            <a:r>
              <a:rPr lang="en-US" b="0" i="0" u="none" strike="noStrike" baseline="30000">
                <a:solidFill>
                  <a:srgbClr val="3366CC"/>
                </a:solidFill>
                <a:effectLst/>
                <a:latin typeface="inherit"/>
                <a:hlinkClick r:id="rId3"/>
              </a:rPr>
              <a:t>[3]</a:t>
            </a:r>
            <a:endParaRPr lang="en-US" b="0" i="0">
              <a:solidFill>
                <a:srgbClr val="202122"/>
              </a:solidFill>
              <a:effectLst/>
              <a:latin typeface="-apple-system"/>
            </a:endParaRPr>
          </a:p>
          <a:p>
            <a:pPr fontAlgn="base"/>
            <a:r>
              <a:rPr lang="en-US" b="0" i="0">
                <a:solidFill>
                  <a:srgbClr val="202122"/>
                </a:solidFill>
                <a:effectLst/>
                <a:latin typeface="-apple-system"/>
              </a:rPr>
              <a:t>Usages from Quinn and Paquette (1990) Technology in Services: Creating Organizational Revolutions. MIT Sloan Management Review. 31(2).</a:t>
            </a:r>
          </a:p>
          <a:p>
            <a:pPr fontAlgn="base"/>
            <a:r>
              <a:rPr lang="en-US" b="0" i="0">
                <a:solidFill>
                  <a:srgbClr val="202122"/>
                </a:solidFill>
                <a:effectLst/>
                <a:latin typeface="-apple-system"/>
              </a:rPr>
              <a:t>"Properly designed </a:t>
            </a:r>
            <a:r>
              <a:rPr lang="en-US" b="1" i="0">
                <a:solidFill>
                  <a:srgbClr val="202122"/>
                </a:solidFill>
                <a:effectLst/>
                <a:latin typeface="inherit"/>
              </a:rPr>
              <a:t>service technology systems</a:t>
            </a:r>
            <a:r>
              <a:rPr lang="en-US" b="0" i="0">
                <a:solidFill>
                  <a:srgbClr val="202122"/>
                </a:solidFill>
                <a:effectLst/>
                <a:latin typeface="-apple-system"/>
              </a:rPr>
              <a:t> allow relatively inexperienced people to perform very sophisticated tasks quickly—vaulting them over normal learning curve delays."</a:t>
            </a:r>
          </a:p>
        </p:txBody>
      </p:sp>
      <p:sp>
        <p:nvSpPr>
          <p:cNvPr id="5" name="TextBox 4">
            <a:extLst>
              <a:ext uri="{FF2B5EF4-FFF2-40B4-BE49-F238E27FC236}">
                <a16:creationId xmlns:a16="http://schemas.microsoft.com/office/drawing/2014/main" id="{B00615E5-0408-469C-2E6C-50E244ED95EE}"/>
              </a:ext>
            </a:extLst>
          </p:cNvPr>
          <p:cNvSpPr txBox="1"/>
          <p:nvPr/>
        </p:nvSpPr>
        <p:spPr>
          <a:xfrm>
            <a:off x="386953" y="-3752135"/>
            <a:ext cx="11675269" cy="2585323"/>
          </a:xfrm>
          <a:prstGeom prst="rect">
            <a:avLst/>
          </a:prstGeom>
          <a:noFill/>
        </p:spPr>
        <p:txBody>
          <a:bodyPr wrap="square">
            <a:spAutoFit/>
          </a:bodyPr>
          <a:lstStyle/>
          <a:p>
            <a:pPr algn="l" fontAlgn="base"/>
            <a:r>
              <a:rPr lang="en-US" b="0" i="0" dirty="0">
                <a:solidFill>
                  <a:srgbClr val="202122"/>
                </a:solidFill>
                <a:effectLst/>
                <a:latin typeface="-apple-system"/>
              </a:rPr>
              <a:t>Service systems, also known as service technology systems, are designed to allow inexperienced people to perform very sophisticated service provisioning tasks quickly.</a:t>
            </a:r>
          </a:p>
          <a:p>
            <a:pPr algn="l" fontAlgn="base"/>
            <a:r>
              <a:rPr lang="en-US" b="0" i="0" dirty="0">
                <a:solidFill>
                  <a:srgbClr val="202122"/>
                </a:solidFill>
                <a:effectLst/>
                <a:latin typeface="-apple-system"/>
              </a:rPr>
              <a:t>Usages from Cook, Goh, and Chung (1999) Service Typologies: A State of the Art Survey. </a:t>
            </a:r>
            <a:r>
              <a:rPr lang="en-US" b="0" i="1" dirty="0">
                <a:solidFill>
                  <a:srgbClr val="202122"/>
                </a:solidFill>
                <a:effectLst/>
                <a:latin typeface="inherit"/>
              </a:rPr>
              <a:t>Production and Operations Management</a:t>
            </a:r>
            <a:r>
              <a:rPr lang="en-US" b="0" i="0" dirty="0">
                <a:solidFill>
                  <a:srgbClr val="202122"/>
                </a:solidFill>
                <a:effectLst/>
                <a:latin typeface="-apple-system"/>
              </a:rPr>
              <a:t>, 8(3).</a:t>
            </a:r>
          </a:p>
          <a:p>
            <a:pPr algn="l" fontAlgn="base"/>
            <a:r>
              <a:rPr lang="en-US" b="0" i="0" dirty="0">
                <a:solidFill>
                  <a:srgbClr val="202122"/>
                </a:solidFill>
                <a:effectLst/>
                <a:latin typeface="-apple-system"/>
              </a:rPr>
              <a:t>"Customer contact is one of the primary criteria used to classify service operations and refers to the physical presence of the customers in the service system during the provision of the service... </a:t>
            </a:r>
            <a:r>
              <a:rPr lang="en-US" b="1" i="0" dirty="0">
                <a:solidFill>
                  <a:srgbClr val="202122"/>
                </a:solidFill>
                <a:effectLst/>
                <a:latin typeface="inherit"/>
              </a:rPr>
              <a:t>Service systems</a:t>
            </a:r>
            <a:r>
              <a:rPr lang="en-US" b="0" i="0" dirty="0">
                <a:solidFill>
                  <a:srgbClr val="202122"/>
                </a:solidFill>
                <a:effectLst/>
                <a:latin typeface="-apple-system"/>
              </a:rPr>
              <a:t> can be placed on a continuum that ranges from high customer contact to low customer contact during the creation of the service."</a:t>
            </a:r>
          </a:p>
          <a:p>
            <a:pPr algn="l" fontAlgn="base"/>
            <a:r>
              <a:rPr lang="en-US" b="0" i="0" dirty="0">
                <a:solidFill>
                  <a:srgbClr val="202122"/>
                </a:solidFill>
                <a:effectLst/>
                <a:latin typeface="-apple-system"/>
              </a:rPr>
              <a:t>"Capital intensity of the </a:t>
            </a:r>
            <a:r>
              <a:rPr lang="en-US" b="1" i="0" dirty="0">
                <a:solidFill>
                  <a:srgbClr val="202122"/>
                </a:solidFill>
                <a:effectLst/>
                <a:latin typeface="inherit"/>
              </a:rPr>
              <a:t>service system</a:t>
            </a:r>
            <a:r>
              <a:rPr lang="en-US" b="0" i="0" dirty="0">
                <a:solidFill>
                  <a:srgbClr val="202122"/>
                </a:solidFill>
                <a:effectLst/>
                <a:latin typeface="-apple-system"/>
              </a:rPr>
              <a:t> also serves as the basis of classification... The capital intensity of the </a:t>
            </a:r>
            <a:r>
              <a:rPr lang="en-US" b="1" i="0" dirty="0">
                <a:solidFill>
                  <a:srgbClr val="202122"/>
                </a:solidFill>
                <a:effectLst/>
                <a:latin typeface="inherit"/>
              </a:rPr>
              <a:t>service system</a:t>
            </a:r>
            <a:r>
              <a:rPr lang="en-US" b="0" i="0" dirty="0">
                <a:solidFill>
                  <a:srgbClr val="202122"/>
                </a:solidFill>
                <a:effectLst/>
                <a:latin typeface="-apple-system"/>
              </a:rPr>
              <a:t> ranges from low to high."</a:t>
            </a:r>
          </a:p>
        </p:txBody>
      </p:sp>
    </p:spTree>
    <p:extLst>
      <p:ext uri="{BB962C8B-B14F-4D97-AF65-F5344CB8AC3E}">
        <p14:creationId xmlns:p14="http://schemas.microsoft.com/office/powerpoint/2010/main" val="3899825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FBEE7-0362-14D6-32EC-407267954C74}"/>
              </a:ext>
            </a:extLst>
          </p:cNvPr>
          <p:cNvSpPr>
            <a:spLocks noGrp="1"/>
          </p:cNvSpPr>
          <p:nvPr>
            <p:ph type="title"/>
          </p:nvPr>
        </p:nvSpPr>
        <p:spPr>
          <a:xfrm>
            <a:off x="135731" y="-2921001"/>
            <a:ext cx="10515600" cy="1325563"/>
          </a:xfrm>
        </p:spPr>
        <p:txBody>
          <a:bodyPr/>
          <a:lstStyle/>
          <a:p>
            <a:endParaRPr lang="en-US"/>
          </a:p>
        </p:txBody>
      </p:sp>
      <p:sp>
        <p:nvSpPr>
          <p:cNvPr id="3" name="Content Placeholder 2">
            <a:extLst>
              <a:ext uri="{FF2B5EF4-FFF2-40B4-BE49-F238E27FC236}">
                <a16:creationId xmlns:a16="http://schemas.microsoft.com/office/drawing/2014/main" id="{B2E7827A-0CB7-8DFF-715C-0B197D608C72}"/>
              </a:ext>
            </a:extLst>
          </p:cNvPr>
          <p:cNvSpPr>
            <a:spLocks noGrp="1"/>
          </p:cNvSpPr>
          <p:nvPr>
            <p:ph idx="1"/>
          </p:nvPr>
        </p:nvSpPr>
        <p:spPr>
          <a:xfrm>
            <a:off x="0" y="41672"/>
            <a:ext cx="11972925" cy="6774656"/>
          </a:xfrm>
        </p:spPr>
        <p:txBody>
          <a:bodyPr>
            <a:normAutofit fontScale="77500" lnSpcReduction="20000"/>
          </a:bodyPr>
          <a:lstStyle/>
          <a:p>
            <a:pPr fontAlgn="base"/>
            <a:r>
              <a:rPr lang="en-US" b="0" i="0">
                <a:solidFill>
                  <a:srgbClr val="202122"/>
                </a:solidFill>
                <a:effectLst/>
                <a:latin typeface="-apple-system"/>
              </a:rPr>
              <a:t>Service systems, also known as service technology systems, are designed to allow inexperienced people to perform very sophisticated service provisioning tasks quickly.</a:t>
            </a:r>
          </a:p>
          <a:p>
            <a:pPr fontAlgn="base"/>
            <a:r>
              <a:rPr lang="en-US" b="0" i="0">
                <a:solidFill>
                  <a:srgbClr val="202122"/>
                </a:solidFill>
                <a:effectLst/>
                <a:latin typeface="-apple-system"/>
              </a:rPr>
              <a:t>Usages from Cook, Goh, and Chung (1999) Service Typologies: A State of the Art Survey. </a:t>
            </a:r>
            <a:r>
              <a:rPr lang="en-US" b="0" i="1">
                <a:solidFill>
                  <a:srgbClr val="202122"/>
                </a:solidFill>
                <a:effectLst/>
                <a:latin typeface="inherit"/>
              </a:rPr>
              <a:t>Production and Operations Management</a:t>
            </a:r>
            <a:r>
              <a:rPr lang="en-US" b="0" i="0">
                <a:solidFill>
                  <a:srgbClr val="202122"/>
                </a:solidFill>
                <a:effectLst/>
                <a:latin typeface="-apple-system"/>
              </a:rPr>
              <a:t>, 8(3).</a:t>
            </a:r>
          </a:p>
          <a:p>
            <a:pPr fontAlgn="base"/>
            <a:r>
              <a:rPr lang="en-US" b="0" i="0">
                <a:solidFill>
                  <a:srgbClr val="202122"/>
                </a:solidFill>
                <a:effectLst/>
                <a:latin typeface="-apple-system"/>
              </a:rPr>
              <a:t>"Customer contact is one of the primary criteria used to classify service operations and refers to the physical presence of the customers in the service system during the provision of the service... </a:t>
            </a:r>
            <a:r>
              <a:rPr lang="en-US" b="1" i="0">
                <a:solidFill>
                  <a:srgbClr val="202122"/>
                </a:solidFill>
                <a:effectLst/>
                <a:latin typeface="inherit"/>
              </a:rPr>
              <a:t>Service systems</a:t>
            </a:r>
            <a:r>
              <a:rPr lang="en-US" b="0" i="0">
                <a:solidFill>
                  <a:srgbClr val="202122"/>
                </a:solidFill>
                <a:effectLst/>
                <a:latin typeface="-apple-system"/>
              </a:rPr>
              <a:t> can be placed on a continuum that ranges from high customer contact to low customer contact during the creation of the service."</a:t>
            </a:r>
          </a:p>
          <a:p>
            <a:pPr fontAlgn="base"/>
            <a:r>
              <a:rPr lang="en-US" b="0" i="0">
                <a:solidFill>
                  <a:srgbClr val="202122"/>
                </a:solidFill>
                <a:effectLst/>
                <a:latin typeface="-apple-system"/>
              </a:rPr>
              <a:t>"Capital intensity of the </a:t>
            </a:r>
            <a:r>
              <a:rPr lang="en-US" b="1" i="0">
                <a:solidFill>
                  <a:srgbClr val="202122"/>
                </a:solidFill>
                <a:effectLst/>
                <a:latin typeface="inherit"/>
              </a:rPr>
              <a:t>service system</a:t>
            </a:r>
            <a:r>
              <a:rPr lang="en-US" b="0" i="0">
                <a:solidFill>
                  <a:srgbClr val="202122"/>
                </a:solidFill>
                <a:effectLst/>
                <a:latin typeface="-apple-system"/>
              </a:rPr>
              <a:t> also serves as the basis of classification... The capital intensity of the </a:t>
            </a:r>
            <a:r>
              <a:rPr lang="en-US" b="1" i="0">
                <a:solidFill>
                  <a:srgbClr val="202122"/>
                </a:solidFill>
                <a:effectLst/>
                <a:latin typeface="inherit"/>
              </a:rPr>
              <a:t>service system</a:t>
            </a:r>
            <a:r>
              <a:rPr lang="en-US" b="0" i="0">
                <a:solidFill>
                  <a:srgbClr val="202122"/>
                </a:solidFill>
                <a:effectLst/>
                <a:latin typeface="-apple-system"/>
              </a:rPr>
              <a:t> ranges from low to high."</a:t>
            </a:r>
          </a:p>
          <a:p>
            <a:pPr fontAlgn="base"/>
            <a:r>
              <a:rPr lang="en-US" b="0" i="0">
                <a:solidFill>
                  <a:srgbClr val="202122"/>
                </a:solidFill>
                <a:effectLst/>
                <a:latin typeface="-apple-system"/>
              </a:rPr>
              <a:t>"The level of customer involvement in the creation of a service is also a dimension used to classify services... Customer involvement means the level of interaction the customer has with the </a:t>
            </a:r>
            <a:r>
              <a:rPr lang="en-US" b="1" i="0">
                <a:solidFill>
                  <a:srgbClr val="202122"/>
                </a:solidFill>
                <a:effectLst/>
                <a:latin typeface="inherit"/>
              </a:rPr>
              <a:t>service system</a:t>
            </a:r>
            <a:r>
              <a:rPr lang="en-US" b="0" i="0">
                <a:solidFill>
                  <a:srgbClr val="202122"/>
                </a:solidFill>
                <a:effectLst/>
                <a:latin typeface="-apple-system"/>
              </a:rPr>
              <a:t> and the level to which the customer can actually affect the service delivery process."</a:t>
            </a:r>
          </a:p>
          <a:p>
            <a:pPr fontAlgn="base"/>
            <a:r>
              <a:rPr lang="en-US" b="0" i="0">
                <a:solidFill>
                  <a:srgbClr val="202122"/>
                </a:solidFill>
                <a:effectLst/>
                <a:latin typeface="-apple-system"/>
              </a:rPr>
              <a:t>"Customer satisfaction is the most basic concept underlying TQM. It is, therefore, of critical importance that the </a:t>
            </a:r>
            <a:r>
              <a:rPr lang="en-US" b="1" i="0">
                <a:solidFill>
                  <a:srgbClr val="202122"/>
                </a:solidFill>
                <a:effectLst/>
                <a:latin typeface="inherit"/>
              </a:rPr>
              <a:t>service system</a:t>
            </a:r>
            <a:r>
              <a:rPr lang="en-US" b="0" i="0">
                <a:solidFill>
                  <a:srgbClr val="202122"/>
                </a:solidFill>
                <a:effectLst/>
                <a:latin typeface="-apple-system"/>
              </a:rPr>
              <a:t> and the services it is designed to deliver satisfy the needs and wants of the organization's customers."</a:t>
            </a:r>
          </a:p>
          <a:p>
            <a:pPr fontAlgn="base"/>
            <a:r>
              <a:rPr lang="en-US" b="0" i="0">
                <a:solidFill>
                  <a:srgbClr val="202122"/>
                </a:solidFill>
                <a:effectLst/>
                <a:latin typeface="-apple-system"/>
              </a:rPr>
              <a:t>"Not only does one have to consider the implications on product design and how this affects marketing, but is also may have significant implications for the design of the </a:t>
            </a:r>
            <a:r>
              <a:rPr lang="en-US" b="1" i="0">
                <a:solidFill>
                  <a:srgbClr val="202122"/>
                </a:solidFill>
                <a:effectLst/>
                <a:latin typeface="inherit"/>
              </a:rPr>
              <a:t>service system</a:t>
            </a:r>
            <a:r>
              <a:rPr lang="en-US" b="0" i="0">
                <a:solidFill>
                  <a:srgbClr val="202122"/>
                </a:solidFill>
                <a:effectLst/>
                <a:latin typeface="-apple-system"/>
              </a:rPr>
              <a:t>. This illustrates the need to address interactions between the marketing and operations functions and to integrate these functions for the betterment of the firm."</a:t>
            </a:r>
          </a:p>
          <a:p>
            <a:pPr fontAlgn="base"/>
            <a:r>
              <a:rPr lang="en-US" b="0" i="0">
                <a:solidFill>
                  <a:srgbClr val="202122"/>
                </a:solidFill>
                <a:effectLst/>
                <a:latin typeface="-apple-system"/>
              </a:rPr>
              <a:t>"The environment in which a service organization operates will be instrumental in determining how the </a:t>
            </a:r>
            <a:r>
              <a:rPr lang="en-US" b="1" i="0">
                <a:solidFill>
                  <a:srgbClr val="202122"/>
                </a:solidFill>
                <a:effectLst/>
                <a:latin typeface="inherit"/>
              </a:rPr>
              <a:t>service system</a:t>
            </a:r>
            <a:r>
              <a:rPr lang="en-US" b="0" i="0">
                <a:solidFill>
                  <a:srgbClr val="202122"/>
                </a:solidFill>
                <a:effectLst/>
                <a:latin typeface="-apple-system"/>
              </a:rPr>
              <a:t>, as well as the services themselves, should be designed... Global service organizations must also appreciate and understand local customers, laws, and culture to successfully operate internationally."</a:t>
            </a:r>
          </a:p>
        </p:txBody>
      </p:sp>
    </p:spTree>
    <p:extLst>
      <p:ext uri="{BB962C8B-B14F-4D97-AF65-F5344CB8AC3E}">
        <p14:creationId xmlns:p14="http://schemas.microsoft.com/office/powerpoint/2010/main" val="3515960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7B146-E6D8-09EC-76D5-122566851BE7}"/>
              </a:ext>
            </a:extLst>
          </p:cNvPr>
          <p:cNvSpPr>
            <a:spLocks noGrp="1"/>
          </p:cNvSpPr>
          <p:nvPr>
            <p:ph type="title"/>
          </p:nvPr>
        </p:nvSpPr>
        <p:spPr>
          <a:xfrm>
            <a:off x="1076325" y="-2278063"/>
            <a:ext cx="10515600" cy="1325563"/>
          </a:xfrm>
        </p:spPr>
        <p:txBody>
          <a:bodyPr/>
          <a:lstStyle/>
          <a:p>
            <a:endParaRPr lang="en-US"/>
          </a:p>
        </p:txBody>
      </p:sp>
      <p:pic>
        <p:nvPicPr>
          <p:cNvPr id="4" name="Picture 4">
            <a:extLst>
              <a:ext uri="{FF2B5EF4-FFF2-40B4-BE49-F238E27FC236}">
                <a16:creationId xmlns:a16="http://schemas.microsoft.com/office/drawing/2014/main" id="{28317267-BFF1-9D3A-2A18-11311625267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7219" y="-1"/>
            <a:ext cx="10858499" cy="6691313"/>
          </a:xfrm>
        </p:spPr>
      </p:pic>
    </p:spTree>
    <p:extLst>
      <p:ext uri="{BB962C8B-B14F-4D97-AF65-F5344CB8AC3E}">
        <p14:creationId xmlns:p14="http://schemas.microsoft.com/office/powerpoint/2010/main" val="267640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7</Slides>
  <Notes>0</Notes>
  <HiddenSlides>0</HiddenSlide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       Business service system </vt:lpstr>
      <vt:lpstr>PowerPoint Presentation</vt:lpstr>
      <vt:lpstr>PowerPoint Presentation</vt:lpstr>
      <vt:lpstr>PowerPoint Presentation</vt:lpstr>
      <vt:lpstr>                     History of service system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service system </dc:title>
  <dc:creator>mukeshyadav151515@gmail.com</dc:creator>
  <cp:lastModifiedBy>919113138015</cp:lastModifiedBy>
  <cp:revision>11</cp:revision>
  <dcterms:created xsi:type="dcterms:W3CDTF">2023-03-15T06:32:45Z</dcterms:created>
  <dcterms:modified xsi:type="dcterms:W3CDTF">2023-03-27T13:28:16Z</dcterms:modified>
</cp:coreProperties>
</file>